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97" r:id="rId1"/>
  </p:sldMasterIdLst>
  <p:notesMasterIdLst>
    <p:notesMasterId r:id="rId19"/>
  </p:notesMasterIdLst>
  <p:handoutMasterIdLst>
    <p:handoutMasterId r:id="rId20"/>
  </p:handoutMasterIdLst>
  <p:sldIdLst>
    <p:sldId id="305" r:id="rId2"/>
    <p:sldId id="299" r:id="rId3"/>
    <p:sldId id="306" r:id="rId4"/>
    <p:sldId id="308" r:id="rId5"/>
    <p:sldId id="309" r:id="rId6"/>
    <p:sldId id="311" r:id="rId7"/>
    <p:sldId id="310" r:id="rId8"/>
    <p:sldId id="313" r:id="rId9"/>
    <p:sldId id="314" r:id="rId10"/>
    <p:sldId id="321" r:id="rId11"/>
    <p:sldId id="315" r:id="rId12"/>
    <p:sldId id="316" r:id="rId13"/>
    <p:sldId id="317" r:id="rId14"/>
    <p:sldId id="318" r:id="rId15"/>
    <p:sldId id="319" r:id="rId16"/>
    <p:sldId id="320" r:id="rId17"/>
    <p:sldId id="307" r:id="rId18"/>
  </p:sldIdLst>
  <p:sldSz cx="10277475" cy="7616825"/>
  <p:notesSz cx="6858000" cy="9144000"/>
  <p:defaultTextStyle>
    <a:defPPr>
      <a:defRPr lang="ru-RU"/>
    </a:defPPr>
    <a:lvl1pPr algn="l" defTabSz="509588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509588" indent="-52388" algn="l" defTabSz="509588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1020763" indent="-106363" algn="l" defTabSz="509588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531938" indent="-160338" algn="l" defTabSz="509588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2043113" indent="-214313" algn="l" defTabSz="509588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00"/>
    <a:srgbClr val="003300"/>
    <a:srgbClr val="008000"/>
    <a:srgbClr val="F79443"/>
    <a:srgbClr val="6FAD12"/>
    <a:srgbClr val="9EEAFF"/>
    <a:srgbClr val="70AD12"/>
    <a:srgbClr val="6666FF"/>
    <a:srgbClr val="72CA06"/>
    <a:srgbClr val="71C806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0867" autoAdjust="0"/>
    <p:restoredTop sz="86380" autoAdjust="0"/>
  </p:normalViewPr>
  <p:slideViewPr>
    <p:cSldViewPr snapToGrid="0" snapToObjects="1">
      <p:cViewPr>
        <p:scale>
          <a:sx n="100" d="100"/>
          <a:sy n="100" d="100"/>
        </p:scale>
        <p:origin x="-811" y="754"/>
      </p:cViewPr>
      <p:guideLst>
        <p:guide orient="horz" pos="2399"/>
        <p:guide pos="323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defTabSz="511025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defTabSz="511025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B36DCBF3-7C44-46D1-BCAA-C33B09850624}" type="datetimeFigureOut">
              <a:rPr lang="ru-RU"/>
              <a:pPr>
                <a:defRPr/>
              </a:pPr>
              <a:t>23.08.2018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defTabSz="511025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defTabSz="511025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2E0E711C-C45A-4DB4-9D74-7E43AE7CC45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416197377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defTabSz="511025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defTabSz="511025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EFC42BA0-D155-43DE-8407-5FB4626F9765}" type="datetimeFigureOut">
              <a:rPr lang="ru-RU"/>
              <a:pPr>
                <a:defRPr/>
              </a:pPr>
              <a:t>23.08.2018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16013" y="685800"/>
            <a:ext cx="462597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defTabSz="511025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defTabSz="511025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8E275F19-7035-4CAF-943B-1FCBC8F0E18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483867752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defTabSz="455613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5613" algn="l" defTabSz="455613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2813" algn="l" defTabSz="455613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0013" algn="l" defTabSz="455613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7213" algn="l" defTabSz="455613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5517" algn="l" defTabSz="45710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620" algn="l" defTabSz="45710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199725" algn="l" defTabSz="45710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6828" algn="l" defTabSz="45710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ctrTitle"/>
          </p:nvPr>
        </p:nvSpPr>
        <p:spPr>
          <a:xfrm>
            <a:off x="770811" y="2366153"/>
            <a:ext cx="8735854" cy="1632681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41621" y="4316201"/>
            <a:ext cx="7194233" cy="1946522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51124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224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53372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04496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55620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06744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5786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08992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D96F43-82A9-48E7-ADE1-981E8C6B4904}" type="datetime1">
              <a:rPr lang="ru-RU"/>
              <a:pPr>
                <a:defRPr/>
              </a:pPr>
              <a:t>23.08.2018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6EEB35-71A3-4B01-927C-EF07ECAFEB4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.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F2A55D-FEAD-4AED-8DFB-8726A2E4941E}" type="datetime1">
              <a:rPr lang="ru-RU"/>
              <a:pPr>
                <a:defRPr/>
              </a:pPr>
              <a:t>23.08.2018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EA8DA1-A0D8-4D1C-AA98-B4FD37DA3C0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. загол.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451169" y="305027"/>
            <a:ext cx="2312432" cy="649898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13874" y="305027"/>
            <a:ext cx="6766004" cy="649898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A6A548-B87F-4F59-8A0A-FF340EF8F4F9}" type="datetime1">
              <a:rPr lang="ru-RU"/>
              <a:pPr>
                <a:defRPr/>
              </a:pPr>
              <a:t>23.08.2018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A42E84-01B8-477C-B3B9-2982D564700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" name="image1.jpg" descr="sber_slaid-1.jpg"/>
          <p:cNvPicPr/>
          <p:nvPr/>
        </p:nvPicPr>
        <p:blipFill>
          <a:blip r:embed="rId2">
            <a:extLst/>
          </a:blip>
          <a:srcRect l="32041" t="1822" r="2902" b="76604"/>
          <a:stretch>
            <a:fillRect/>
          </a:stretch>
        </p:blipFill>
        <p:spPr>
          <a:xfrm>
            <a:off x="92382" y="2"/>
            <a:ext cx="9977237" cy="1643185"/>
          </a:xfrm>
          <a:prstGeom prst="rect">
            <a:avLst/>
          </a:prstGeom>
          <a:ln w="12700">
            <a:miter lim="400000"/>
          </a:ln>
        </p:spPr>
      </p:pic>
      <p:sp>
        <p:nvSpPr>
          <p:cNvPr id="48" name="Shape 48"/>
          <p:cNvSpPr>
            <a:spLocks noGrp="1"/>
          </p:cNvSpPr>
          <p:nvPr>
            <p:ph type="body" idx="1"/>
          </p:nvPr>
        </p:nvSpPr>
        <p:spPr>
          <a:xfrm>
            <a:off x="513875" y="2409379"/>
            <a:ext cx="8061324" cy="5207448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3200"/>
              <a:t>Уровень текста 1</a:t>
            </a:r>
          </a:p>
          <a:p>
            <a:pPr lvl="1">
              <a:defRPr sz="1800"/>
            </a:pPr>
            <a:r>
              <a:rPr sz="3200"/>
              <a:t>Уровень текста 2</a:t>
            </a:r>
          </a:p>
          <a:p>
            <a:pPr lvl="2">
              <a:defRPr sz="1800"/>
            </a:pPr>
            <a:r>
              <a:rPr sz="3200"/>
              <a:t>Уровень текста 3</a:t>
            </a:r>
          </a:p>
          <a:p>
            <a:pPr lvl="3">
              <a:defRPr sz="1800"/>
            </a:pPr>
            <a:r>
              <a:rPr sz="3200"/>
              <a:t>Уровень текста 4</a:t>
            </a:r>
          </a:p>
          <a:p>
            <a:pPr lvl="4">
              <a:defRPr sz="1800"/>
            </a:pPr>
            <a:r>
              <a:rPr sz="3200"/>
              <a:t>Уровень текста 5</a:t>
            </a:r>
          </a:p>
        </p:txBody>
      </p:sp>
      <p:sp>
        <p:nvSpPr>
          <p:cNvPr id="49" name="Shape 49"/>
          <p:cNvSpPr>
            <a:spLocks noGrp="1"/>
          </p:cNvSpPr>
          <p:nvPr>
            <p:ph type="sldNum" sz="quarter" idx="2"/>
          </p:nvPr>
        </p:nvSpPr>
        <p:spPr>
          <a:xfrm>
            <a:off x="513873" y="7112917"/>
            <a:ext cx="2398078" cy="299032"/>
          </a:xfrm>
          <a:prstGeom prst="rect">
            <a:avLst/>
          </a:prstGeom>
        </p:spPr>
        <p:txBody>
          <a:bodyPr/>
          <a:lstStyle>
            <a:lvl1pPr algn="l"/>
          </a:lstStyle>
          <a:p>
            <a:pPr lvl="0"/>
            <a:fld id="{86CB4B4D-7CA3-9044-876B-883B54F8677D}" type="slidenum">
              <a:rPr/>
              <a:pPr lvl="0"/>
              <a:t>‹#›</a:t>
            </a:fld>
            <a:endParaRPr dirty="0"/>
          </a:p>
        </p:txBody>
      </p:sp>
      <p:grpSp>
        <p:nvGrpSpPr>
          <p:cNvPr id="2" name="Group 52"/>
          <p:cNvGrpSpPr/>
          <p:nvPr/>
        </p:nvGrpSpPr>
        <p:grpSpPr>
          <a:xfrm>
            <a:off x="-1" y="-1"/>
            <a:ext cx="10277476" cy="68623"/>
            <a:chOff x="0" y="0"/>
            <a:chExt cx="9144000" cy="61784"/>
          </a:xfrm>
        </p:grpSpPr>
        <p:sp>
          <p:nvSpPr>
            <p:cNvPr id="50" name="Shape 50"/>
            <p:cNvSpPr/>
            <p:nvPr/>
          </p:nvSpPr>
          <p:spPr>
            <a:xfrm>
              <a:off x="-1" y="-1"/>
              <a:ext cx="5400001" cy="61786"/>
            </a:xfrm>
            <a:prstGeom prst="rect">
              <a:avLst/>
            </a:prstGeom>
            <a:solidFill>
              <a:srgbClr val="4DC55A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>
                <a:defRPr>
                  <a:solidFill>
                    <a:srgbClr val="FFFFFF"/>
                  </a:solidFill>
                </a:defRPr>
              </a:pPr>
              <a:endParaRPr dirty="0"/>
            </a:p>
          </p:txBody>
        </p:sp>
        <p:sp>
          <p:nvSpPr>
            <p:cNvPr id="51" name="Shape 51"/>
            <p:cNvSpPr/>
            <p:nvPr/>
          </p:nvSpPr>
          <p:spPr>
            <a:xfrm>
              <a:off x="5399999" y="-1"/>
              <a:ext cx="3744001" cy="61786"/>
            </a:xfrm>
            <a:prstGeom prst="rect">
              <a:avLst/>
            </a:prstGeom>
            <a:solidFill>
              <a:srgbClr val="FFDE73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>
                <a:defRPr>
                  <a:solidFill>
                    <a:srgbClr val="FFFFFF"/>
                  </a:solidFill>
                </a:defRPr>
              </a:pPr>
              <a:endParaRPr dirty="0"/>
            </a:p>
          </p:txBody>
        </p:sp>
      </p:grpSp>
      <p:sp>
        <p:nvSpPr>
          <p:cNvPr id="53" name="Shape 53"/>
          <p:cNvSpPr/>
          <p:nvPr/>
        </p:nvSpPr>
        <p:spPr>
          <a:xfrm>
            <a:off x="4208101" y="7365918"/>
            <a:ext cx="6069376" cy="250910"/>
          </a:xfrm>
          <a:prstGeom prst="rect">
            <a:avLst/>
          </a:prstGeom>
          <a:solidFill>
            <a:srgbClr val="4DC55A"/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 dirty="0"/>
          </a:p>
        </p:txBody>
      </p:sp>
      <p:sp>
        <p:nvSpPr>
          <p:cNvPr id="54" name="Shape 54"/>
          <p:cNvSpPr/>
          <p:nvPr/>
        </p:nvSpPr>
        <p:spPr>
          <a:xfrm>
            <a:off x="-2" y="7365918"/>
            <a:ext cx="4208103" cy="250910"/>
          </a:xfrm>
          <a:prstGeom prst="rect">
            <a:avLst/>
          </a:prstGeom>
          <a:solidFill>
            <a:srgbClr val="FFDE73"/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 dirty="0"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49487F-3CAA-452F-A89D-91D22A7C2D09}" type="datetime1">
              <a:rPr lang="ru-RU"/>
              <a:pPr>
                <a:defRPr/>
              </a:pPr>
              <a:t>23.08.2018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D5A9F9-ADA3-499A-94EF-CBF6F2F72EC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811850" y="4894516"/>
            <a:ext cx="8735854" cy="1512786"/>
          </a:xfrm>
        </p:spPr>
        <p:txBody>
          <a:bodyPr anchor="t"/>
          <a:lstStyle>
            <a:lvl1pPr algn="l">
              <a:defRPr sz="45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11850" y="3228336"/>
            <a:ext cx="8735854" cy="1666180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51124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1022482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53372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204496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55620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306744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57868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408992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02A409-E72F-46BC-AAFA-AB4E50BACC26}" type="datetime1">
              <a:rPr lang="ru-RU"/>
              <a:pPr>
                <a:defRPr/>
              </a:pPr>
              <a:t>23.08.2018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D7EDE6-64D8-4771-8B10-DE6F8C3405A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13874" y="1777260"/>
            <a:ext cx="4539218" cy="5026752"/>
          </a:xfrm>
        </p:spPr>
        <p:txBody>
          <a:bodyPr/>
          <a:lstStyle>
            <a:lvl1pPr>
              <a:defRPr sz="3100"/>
            </a:lvl1pPr>
            <a:lvl2pPr>
              <a:defRPr sz="27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24383" y="1777260"/>
            <a:ext cx="4539218" cy="5026752"/>
          </a:xfrm>
        </p:spPr>
        <p:txBody>
          <a:bodyPr/>
          <a:lstStyle>
            <a:lvl1pPr>
              <a:defRPr sz="3100"/>
            </a:lvl1pPr>
            <a:lvl2pPr>
              <a:defRPr sz="27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E8D31C-BF35-44B3-A345-C4C84037A680}" type="datetime1">
              <a:rPr lang="ru-RU"/>
              <a:pPr>
                <a:defRPr/>
              </a:pPr>
              <a:t>23.08.2018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6D74CF-414E-4614-8703-F6AC512575B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13874" y="1704971"/>
            <a:ext cx="4541003" cy="710550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11241" indent="0">
              <a:buNone/>
              <a:defRPr sz="2200" b="1"/>
            </a:lvl2pPr>
            <a:lvl3pPr marL="1022482" indent="0">
              <a:buNone/>
              <a:defRPr sz="2000" b="1"/>
            </a:lvl3pPr>
            <a:lvl4pPr marL="1533723" indent="0">
              <a:buNone/>
              <a:defRPr sz="1800" b="1"/>
            </a:lvl4pPr>
            <a:lvl5pPr marL="2044964" indent="0">
              <a:buNone/>
              <a:defRPr sz="1800" b="1"/>
            </a:lvl5pPr>
            <a:lvl6pPr marL="2556205" indent="0">
              <a:buNone/>
              <a:defRPr sz="1800" b="1"/>
            </a:lvl6pPr>
            <a:lvl7pPr marL="3067446" indent="0">
              <a:buNone/>
              <a:defRPr sz="1800" b="1"/>
            </a:lvl7pPr>
            <a:lvl8pPr marL="3578687" indent="0">
              <a:buNone/>
              <a:defRPr sz="1800" b="1"/>
            </a:lvl8pPr>
            <a:lvl9pPr marL="4089928" indent="0">
              <a:buNone/>
              <a:defRPr sz="18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13874" y="2415521"/>
            <a:ext cx="4541003" cy="4388491"/>
          </a:xfrm>
        </p:spPr>
        <p:txBody>
          <a:bodyPr/>
          <a:lstStyle>
            <a:lvl1pPr>
              <a:defRPr sz="27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220815" y="1704971"/>
            <a:ext cx="4542787" cy="710550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11241" indent="0">
              <a:buNone/>
              <a:defRPr sz="2200" b="1"/>
            </a:lvl2pPr>
            <a:lvl3pPr marL="1022482" indent="0">
              <a:buNone/>
              <a:defRPr sz="2000" b="1"/>
            </a:lvl3pPr>
            <a:lvl4pPr marL="1533723" indent="0">
              <a:buNone/>
              <a:defRPr sz="1800" b="1"/>
            </a:lvl4pPr>
            <a:lvl5pPr marL="2044964" indent="0">
              <a:buNone/>
              <a:defRPr sz="1800" b="1"/>
            </a:lvl5pPr>
            <a:lvl6pPr marL="2556205" indent="0">
              <a:buNone/>
              <a:defRPr sz="1800" b="1"/>
            </a:lvl6pPr>
            <a:lvl7pPr marL="3067446" indent="0">
              <a:buNone/>
              <a:defRPr sz="1800" b="1"/>
            </a:lvl7pPr>
            <a:lvl8pPr marL="3578687" indent="0">
              <a:buNone/>
              <a:defRPr sz="1800" b="1"/>
            </a:lvl8pPr>
            <a:lvl9pPr marL="4089928" indent="0">
              <a:buNone/>
              <a:defRPr sz="18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5220815" y="2415521"/>
            <a:ext cx="4542787" cy="4388491"/>
          </a:xfrm>
        </p:spPr>
        <p:txBody>
          <a:bodyPr/>
          <a:lstStyle>
            <a:lvl1pPr>
              <a:defRPr sz="27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962666-3E41-4709-9C61-C41DD325C17F}" type="datetime1">
              <a:rPr lang="ru-RU"/>
              <a:pPr>
                <a:defRPr/>
              </a:pPr>
              <a:t>23.08.2018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7DA833-A437-4FE3-9550-E7513DE81CA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6BA02D-79A0-4DB9-A482-A63C674853FD}" type="datetime1">
              <a:rPr lang="ru-RU"/>
              <a:pPr>
                <a:defRPr/>
              </a:pPr>
              <a:t>23.08.2018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205396-3CF4-4708-BB21-47A65A32798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9B92DA-914E-4BBD-A110-963D413B5CEA}" type="datetime1">
              <a:rPr lang="ru-RU"/>
              <a:pPr>
                <a:defRPr/>
              </a:pPr>
              <a:t>23.08.2018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9D6F56-0B98-4C61-8A0F-A986C43B058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513875" y="303262"/>
            <a:ext cx="3381218" cy="1290629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018207" y="303263"/>
            <a:ext cx="5745394" cy="6500749"/>
          </a:xfrm>
        </p:spPr>
        <p:txBody>
          <a:bodyPr/>
          <a:lstStyle>
            <a:lvl1pPr>
              <a:defRPr sz="3600"/>
            </a:lvl1pPr>
            <a:lvl2pPr>
              <a:defRPr sz="3100"/>
            </a:lvl2pPr>
            <a:lvl3pPr>
              <a:defRPr sz="27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13875" y="1593892"/>
            <a:ext cx="3381218" cy="5210120"/>
          </a:xfrm>
        </p:spPr>
        <p:txBody>
          <a:bodyPr/>
          <a:lstStyle>
            <a:lvl1pPr marL="0" indent="0">
              <a:buNone/>
              <a:defRPr sz="1600"/>
            </a:lvl1pPr>
            <a:lvl2pPr marL="511241" indent="0">
              <a:buNone/>
              <a:defRPr sz="1300"/>
            </a:lvl2pPr>
            <a:lvl3pPr marL="1022482" indent="0">
              <a:buNone/>
              <a:defRPr sz="1100"/>
            </a:lvl3pPr>
            <a:lvl4pPr marL="1533723" indent="0">
              <a:buNone/>
              <a:defRPr sz="1000"/>
            </a:lvl4pPr>
            <a:lvl5pPr marL="2044964" indent="0">
              <a:buNone/>
              <a:defRPr sz="1000"/>
            </a:lvl5pPr>
            <a:lvl6pPr marL="2556205" indent="0">
              <a:buNone/>
              <a:defRPr sz="1000"/>
            </a:lvl6pPr>
            <a:lvl7pPr marL="3067446" indent="0">
              <a:buNone/>
              <a:defRPr sz="1000"/>
            </a:lvl7pPr>
            <a:lvl8pPr marL="3578687" indent="0">
              <a:buNone/>
              <a:defRPr sz="1000"/>
            </a:lvl8pPr>
            <a:lvl9pPr marL="4089928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D1D961-FA45-49CE-9C36-44CF7EFB22BF}" type="datetime1">
              <a:rPr lang="ru-RU"/>
              <a:pPr>
                <a:defRPr/>
              </a:pPr>
              <a:t>23.08.2018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D221D5-A3A4-465F-A982-52CD3C7BF79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2014457" y="5331777"/>
            <a:ext cx="6166485" cy="629447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014457" y="680577"/>
            <a:ext cx="6166485" cy="4570095"/>
          </a:xfrm>
        </p:spPr>
        <p:txBody>
          <a:bodyPr rtlCol="0">
            <a:normAutofit/>
          </a:bodyPr>
          <a:lstStyle>
            <a:lvl1pPr marL="0" indent="0">
              <a:buNone/>
              <a:defRPr sz="3600"/>
            </a:lvl1pPr>
            <a:lvl2pPr marL="511241" indent="0">
              <a:buNone/>
              <a:defRPr sz="3100"/>
            </a:lvl2pPr>
            <a:lvl3pPr marL="1022482" indent="0">
              <a:buNone/>
              <a:defRPr sz="2700"/>
            </a:lvl3pPr>
            <a:lvl4pPr marL="1533723" indent="0">
              <a:buNone/>
              <a:defRPr sz="2200"/>
            </a:lvl4pPr>
            <a:lvl5pPr marL="2044964" indent="0">
              <a:buNone/>
              <a:defRPr sz="2200"/>
            </a:lvl5pPr>
            <a:lvl6pPr marL="2556205" indent="0">
              <a:buNone/>
              <a:defRPr sz="2200"/>
            </a:lvl6pPr>
            <a:lvl7pPr marL="3067446" indent="0">
              <a:buNone/>
              <a:defRPr sz="2200"/>
            </a:lvl7pPr>
            <a:lvl8pPr marL="3578687" indent="0">
              <a:buNone/>
              <a:defRPr sz="2200"/>
            </a:lvl8pPr>
            <a:lvl9pPr marL="4089928" indent="0">
              <a:buNone/>
              <a:defRPr sz="22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014457" y="5961224"/>
            <a:ext cx="6166485" cy="893918"/>
          </a:xfrm>
        </p:spPr>
        <p:txBody>
          <a:bodyPr/>
          <a:lstStyle>
            <a:lvl1pPr marL="0" indent="0">
              <a:buNone/>
              <a:defRPr sz="1600"/>
            </a:lvl1pPr>
            <a:lvl2pPr marL="511241" indent="0">
              <a:buNone/>
              <a:defRPr sz="1300"/>
            </a:lvl2pPr>
            <a:lvl3pPr marL="1022482" indent="0">
              <a:buNone/>
              <a:defRPr sz="1100"/>
            </a:lvl3pPr>
            <a:lvl4pPr marL="1533723" indent="0">
              <a:buNone/>
              <a:defRPr sz="1000"/>
            </a:lvl4pPr>
            <a:lvl5pPr marL="2044964" indent="0">
              <a:buNone/>
              <a:defRPr sz="1000"/>
            </a:lvl5pPr>
            <a:lvl6pPr marL="2556205" indent="0">
              <a:buNone/>
              <a:defRPr sz="1000"/>
            </a:lvl6pPr>
            <a:lvl7pPr marL="3067446" indent="0">
              <a:buNone/>
              <a:defRPr sz="1000"/>
            </a:lvl7pPr>
            <a:lvl8pPr marL="3578687" indent="0">
              <a:buNone/>
              <a:defRPr sz="1000"/>
            </a:lvl8pPr>
            <a:lvl9pPr marL="4089928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126968-6BE3-4DF7-AAB8-7D5605976868}" type="datetime1">
              <a:rPr lang="ru-RU"/>
              <a:pPr>
                <a:defRPr/>
              </a:pPr>
              <a:t>23.08.2018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C3DE44-B565-4491-B077-54A8D795C63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514350" y="304800"/>
            <a:ext cx="9248775" cy="127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02248" tIns="51124" rIns="102248" bIns="51124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514350" y="1778000"/>
            <a:ext cx="9248775" cy="5026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02248" tIns="51124" rIns="102248" bIns="5112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514350" y="7059613"/>
            <a:ext cx="2397125" cy="404812"/>
          </a:xfrm>
          <a:prstGeom prst="rect">
            <a:avLst/>
          </a:prstGeom>
        </p:spPr>
        <p:txBody>
          <a:bodyPr vert="horz" lIns="102248" tIns="51124" rIns="102248" bIns="51124" rtlCol="0" anchor="ctr"/>
          <a:lstStyle>
            <a:lvl1pPr algn="l" defTabSz="511025" fontAlgn="auto">
              <a:spcBef>
                <a:spcPts val="0"/>
              </a:spcBef>
              <a:spcAft>
                <a:spcPts val="0"/>
              </a:spcAft>
              <a:defRPr sz="13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80976DB2-9092-4A0B-B70C-98F364842DD1}" type="datetime1">
              <a:rPr lang="ru-RU"/>
              <a:pPr>
                <a:defRPr/>
              </a:pPr>
              <a:t>23.08.2018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511550" y="7059613"/>
            <a:ext cx="3254375" cy="404812"/>
          </a:xfrm>
          <a:prstGeom prst="rect">
            <a:avLst/>
          </a:prstGeom>
        </p:spPr>
        <p:txBody>
          <a:bodyPr vert="horz" lIns="102248" tIns="51124" rIns="102248" bIns="51124" rtlCol="0" anchor="ctr"/>
          <a:lstStyle>
            <a:lvl1pPr algn="ctr" defTabSz="511025" fontAlgn="auto">
              <a:spcBef>
                <a:spcPts val="0"/>
              </a:spcBef>
              <a:spcAft>
                <a:spcPts val="0"/>
              </a:spcAft>
              <a:defRPr sz="13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366000" y="7059613"/>
            <a:ext cx="2397125" cy="404812"/>
          </a:xfrm>
          <a:prstGeom prst="rect">
            <a:avLst/>
          </a:prstGeom>
        </p:spPr>
        <p:txBody>
          <a:bodyPr vert="horz" lIns="102248" tIns="51124" rIns="102248" bIns="51124" rtlCol="0" anchor="ctr"/>
          <a:lstStyle>
            <a:lvl1pPr algn="r" defTabSz="511025" fontAlgn="auto">
              <a:spcBef>
                <a:spcPts val="0"/>
              </a:spcBef>
              <a:spcAft>
                <a:spcPts val="0"/>
              </a:spcAft>
              <a:defRPr sz="13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1E5E12F1-25A6-4F74-A82A-2D851C8452E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8" r:id="rId1"/>
    <p:sldLayoutId id="2147483807" r:id="rId2"/>
    <p:sldLayoutId id="2147483806" r:id="rId3"/>
    <p:sldLayoutId id="2147483805" r:id="rId4"/>
    <p:sldLayoutId id="2147483804" r:id="rId5"/>
    <p:sldLayoutId id="2147483803" r:id="rId6"/>
    <p:sldLayoutId id="2147483802" r:id="rId7"/>
    <p:sldLayoutId id="2147483801" r:id="rId8"/>
    <p:sldLayoutId id="2147483800" r:id="rId9"/>
    <p:sldLayoutId id="2147483799" r:id="rId10"/>
    <p:sldLayoutId id="2147483798" r:id="rId11"/>
    <p:sldLayoutId id="2147483809" r:id="rId12"/>
  </p:sldLayoutIdLst>
  <p:hf sldNum="0" hdr="0" ftr="0" dt="0"/>
  <p:txStyles>
    <p:titleStyle>
      <a:lvl1pPr algn="ctr" defTabSz="511175" rtl="0" eaLnBrk="0" fontAlgn="base" hangingPunct="0">
        <a:spcBef>
          <a:spcPct val="0"/>
        </a:spcBef>
        <a:spcAft>
          <a:spcPct val="0"/>
        </a:spcAft>
        <a:defRPr sz="49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511175" rtl="0" eaLnBrk="0" fontAlgn="base" hangingPunct="0">
        <a:spcBef>
          <a:spcPct val="0"/>
        </a:spcBef>
        <a:spcAft>
          <a:spcPct val="0"/>
        </a:spcAft>
        <a:defRPr sz="4900">
          <a:solidFill>
            <a:schemeClr val="tx1"/>
          </a:solidFill>
          <a:latin typeface="Calibri" pitchFamily="34" charset="0"/>
        </a:defRPr>
      </a:lvl2pPr>
      <a:lvl3pPr algn="ctr" defTabSz="511175" rtl="0" eaLnBrk="0" fontAlgn="base" hangingPunct="0">
        <a:spcBef>
          <a:spcPct val="0"/>
        </a:spcBef>
        <a:spcAft>
          <a:spcPct val="0"/>
        </a:spcAft>
        <a:defRPr sz="4900">
          <a:solidFill>
            <a:schemeClr val="tx1"/>
          </a:solidFill>
          <a:latin typeface="Calibri" pitchFamily="34" charset="0"/>
        </a:defRPr>
      </a:lvl3pPr>
      <a:lvl4pPr algn="ctr" defTabSz="511175" rtl="0" eaLnBrk="0" fontAlgn="base" hangingPunct="0">
        <a:spcBef>
          <a:spcPct val="0"/>
        </a:spcBef>
        <a:spcAft>
          <a:spcPct val="0"/>
        </a:spcAft>
        <a:defRPr sz="4900">
          <a:solidFill>
            <a:schemeClr val="tx1"/>
          </a:solidFill>
          <a:latin typeface="Calibri" pitchFamily="34" charset="0"/>
        </a:defRPr>
      </a:lvl4pPr>
      <a:lvl5pPr algn="ctr" defTabSz="511175" rtl="0" eaLnBrk="0" fontAlgn="base" hangingPunct="0">
        <a:spcBef>
          <a:spcPct val="0"/>
        </a:spcBef>
        <a:spcAft>
          <a:spcPct val="0"/>
        </a:spcAft>
        <a:defRPr sz="4900">
          <a:solidFill>
            <a:schemeClr val="tx1"/>
          </a:solidFill>
          <a:latin typeface="Calibri" pitchFamily="34" charset="0"/>
        </a:defRPr>
      </a:lvl5pPr>
      <a:lvl6pPr marL="457200" algn="ctr" defTabSz="511175" rtl="0" fontAlgn="base">
        <a:spcBef>
          <a:spcPct val="0"/>
        </a:spcBef>
        <a:spcAft>
          <a:spcPct val="0"/>
        </a:spcAft>
        <a:defRPr sz="4900">
          <a:solidFill>
            <a:schemeClr val="tx1"/>
          </a:solidFill>
          <a:latin typeface="Calibri" pitchFamily="34" charset="0"/>
        </a:defRPr>
      </a:lvl6pPr>
      <a:lvl7pPr marL="914400" algn="ctr" defTabSz="511175" rtl="0" fontAlgn="base">
        <a:spcBef>
          <a:spcPct val="0"/>
        </a:spcBef>
        <a:spcAft>
          <a:spcPct val="0"/>
        </a:spcAft>
        <a:defRPr sz="4900">
          <a:solidFill>
            <a:schemeClr val="tx1"/>
          </a:solidFill>
          <a:latin typeface="Calibri" pitchFamily="34" charset="0"/>
        </a:defRPr>
      </a:lvl7pPr>
      <a:lvl8pPr marL="1371600" algn="ctr" defTabSz="511175" rtl="0" fontAlgn="base">
        <a:spcBef>
          <a:spcPct val="0"/>
        </a:spcBef>
        <a:spcAft>
          <a:spcPct val="0"/>
        </a:spcAft>
        <a:defRPr sz="4900">
          <a:solidFill>
            <a:schemeClr val="tx1"/>
          </a:solidFill>
          <a:latin typeface="Calibri" pitchFamily="34" charset="0"/>
        </a:defRPr>
      </a:lvl8pPr>
      <a:lvl9pPr marL="1828800" algn="ctr" defTabSz="511175" rtl="0" fontAlgn="base">
        <a:spcBef>
          <a:spcPct val="0"/>
        </a:spcBef>
        <a:spcAft>
          <a:spcPct val="0"/>
        </a:spcAft>
        <a:defRPr sz="4900">
          <a:solidFill>
            <a:schemeClr val="tx1"/>
          </a:solidFill>
          <a:latin typeface="Calibri" pitchFamily="34" charset="0"/>
        </a:defRPr>
      </a:lvl9pPr>
    </p:titleStyle>
    <p:bodyStyle>
      <a:lvl1pPr marL="382588" indent="-382588" algn="l" defTabSz="511175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830263" indent="-319088" algn="l" defTabSz="511175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3100" kern="1200">
          <a:solidFill>
            <a:schemeClr val="tx1"/>
          </a:solidFill>
          <a:latin typeface="+mn-lt"/>
          <a:ea typeface="+mn-ea"/>
          <a:cs typeface="+mn-cs"/>
        </a:defRPr>
      </a:lvl2pPr>
      <a:lvl3pPr marL="1277938" indent="-255588" algn="l" defTabSz="511175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1789113" indent="-255588" algn="l" defTabSz="511175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300288" indent="-255588" algn="l" defTabSz="511175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811826" indent="-255621" algn="l" defTabSz="511241" rtl="0" eaLnBrk="1" latinLnBrk="0" hangingPunct="1">
        <a:spcBef>
          <a:spcPct val="20000"/>
        </a:spcBef>
        <a:buFont typeface="Arial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323067" indent="-255621" algn="l" defTabSz="511241" rtl="0" eaLnBrk="1" latinLnBrk="0" hangingPunct="1">
        <a:spcBef>
          <a:spcPct val="20000"/>
        </a:spcBef>
        <a:buFont typeface="Arial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834308" indent="-255621" algn="l" defTabSz="511241" rtl="0" eaLnBrk="1" latinLnBrk="0" hangingPunct="1">
        <a:spcBef>
          <a:spcPct val="20000"/>
        </a:spcBef>
        <a:buFont typeface="Arial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345549" indent="-255621" algn="l" defTabSz="511241" rtl="0" eaLnBrk="1" latinLnBrk="0" hangingPunct="1">
        <a:spcBef>
          <a:spcPct val="20000"/>
        </a:spcBef>
        <a:buFont typeface="Arial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511241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511241" algn="l" defTabSz="511241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22482" algn="l" defTabSz="511241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33723" algn="l" defTabSz="511241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44964" algn="l" defTabSz="511241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56205" algn="l" defTabSz="511241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067446" algn="l" defTabSz="511241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578687" algn="l" defTabSz="511241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4089928" algn="l" defTabSz="511241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image" Target="../media/image24.png"/><Relationship Id="rId7" Type="http://schemas.openxmlformats.org/officeDocument/2006/relationships/image" Target="../media/image28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2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hyperlink" Target="http://www.sberbank.ru/ru/person/paymentsandremittances/payments/mobile" TargetMode="External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wm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9.emf"/><Relationship Id="rId5" Type="http://schemas.openxmlformats.org/officeDocument/2006/relationships/image" Target="../media/image18.png"/><Relationship Id="rId4" Type="http://schemas.openxmlformats.org/officeDocument/2006/relationships/image" Target="../media/image7.w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2005013" y="-1558925"/>
            <a:ext cx="14289088" cy="1074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Line 59"/>
          <p:cNvSpPr>
            <a:spLocks noChangeShapeType="1"/>
          </p:cNvSpPr>
          <p:nvPr/>
        </p:nvSpPr>
        <p:spPr bwMode="auto">
          <a:xfrm>
            <a:off x="2423160" y="1059180"/>
            <a:ext cx="0" cy="838200"/>
          </a:xfrm>
          <a:prstGeom prst="line">
            <a:avLst/>
          </a:prstGeom>
          <a:noFill/>
          <a:ln w="50800">
            <a:solidFill>
              <a:srgbClr val="00734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" name="Rectangle 44"/>
          <p:cNvSpPr txBox="1">
            <a:spLocks noChangeArrowheads="1"/>
          </p:cNvSpPr>
          <p:nvPr/>
        </p:nvSpPr>
        <p:spPr>
          <a:xfrm>
            <a:off x="2583180" y="891540"/>
            <a:ext cx="7840979" cy="1219200"/>
          </a:xfrm>
          <a:prstGeom prst="rect">
            <a:avLst/>
          </a:prstGeom>
        </p:spPr>
        <p:txBody>
          <a:bodyPr/>
          <a:lstStyle/>
          <a:p>
            <a:pPr lvl="0" algn="ctr" defTabSz="511175"/>
            <a:r>
              <a:rPr lang="ru-RU" altLang="ru-RU" sz="3600" dirty="0" smtClean="0">
                <a:solidFill>
                  <a:srgbClr val="006600"/>
                </a:solidFill>
              </a:rPr>
              <a:t>ПРОЕКТ </a:t>
            </a:r>
            <a:br>
              <a:rPr lang="ru-RU" altLang="ru-RU" sz="3600" dirty="0" smtClean="0">
                <a:solidFill>
                  <a:srgbClr val="006600"/>
                </a:solidFill>
              </a:rPr>
            </a:br>
            <a:r>
              <a:rPr lang="ru-RU" altLang="ru-RU" sz="3600" dirty="0" smtClean="0">
                <a:solidFill>
                  <a:srgbClr val="006600"/>
                </a:solidFill>
              </a:rPr>
              <a:t>«ЕДИНАЯ КАРТА ШКОЛЬНИКА»</a:t>
            </a:r>
            <a:endParaRPr kumimoji="0" lang="ru-RU" altLang="ru-RU" sz="4800" b="0" i="0" u="none" strike="noStrike" kern="1200" cap="none" spc="0" normalizeH="0" baseline="0" noProof="0" dirty="0" smtClean="0">
              <a:ln>
                <a:noFill/>
              </a:ln>
              <a:solidFill>
                <a:srgbClr val="0066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5" name="Line 60"/>
          <p:cNvSpPr>
            <a:spLocks noChangeShapeType="1"/>
          </p:cNvSpPr>
          <p:nvPr/>
        </p:nvSpPr>
        <p:spPr bwMode="auto">
          <a:xfrm flipH="1">
            <a:off x="3043238" y="3893820"/>
            <a:ext cx="0" cy="792162"/>
          </a:xfrm>
          <a:prstGeom prst="line">
            <a:avLst/>
          </a:prstGeom>
          <a:noFill/>
          <a:ln w="25400">
            <a:solidFill>
              <a:srgbClr val="00734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3217863" y="3893820"/>
            <a:ext cx="785399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r>
              <a:rPr lang="ru-RU" altLang="ru-RU" b="1" dirty="0" smtClean="0">
                <a:solidFill>
                  <a:srgbClr val="006600"/>
                </a:solidFill>
              </a:rPr>
              <a:t>Проект по безналичной оплате питания и контролю доступа в образовательных организациях </a:t>
            </a:r>
          </a:p>
          <a:p>
            <a:pPr>
              <a:lnSpc>
                <a:spcPct val="90000"/>
              </a:lnSpc>
            </a:pPr>
            <a:r>
              <a:rPr lang="ru-RU" altLang="ru-RU" b="1" dirty="0" smtClean="0">
                <a:solidFill>
                  <a:srgbClr val="006600"/>
                </a:solidFill>
              </a:rPr>
              <a:t>Санкт-Петербурга</a:t>
            </a:r>
            <a:endParaRPr lang="ru-RU" altLang="ru-RU" dirty="0" smtClean="0">
              <a:solidFill>
                <a:srgbClr val="006600"/>
              </a:solidFill>
            </a:endParaRPr>
          </a:p>
        </p:txBody>
      </p:sp>
      <p:sp>
        <p:nvSpPr>
          <p:cNvPr id="7" name="Line 60"/>
          <p:cNvSpPr>
            <a:spLocks noChangeShapeType="1"/>
          </p:cNvSpPr>
          <p:nvPr/>
        </p:nvSpPr>
        <p:spPr bwMode="auto">
          <a:xfrm flipH="1">
            <a:off x="7824153" y="8250238"/>
            <a:ext cx="1587" cy="328612"/>
          </a:xfrm>
          <a:prstGeom prst="line">
            <a:avLst/>
          </a:prstGeom>
          <a:noFill/>
          <a:ln w="25400">
            <a:solidFill>
              <a:srgbClr val="00734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8" name="Rectangle 45"/>
          <p:cNvSpPr>
            <a:spLocks noChangeArrowheads="1"/>
          </p:cNvSpPr>
          <p:nvPr/>
        </p:nvSpPr>
        <p:spPr bwMode="auto">
          <a:xfrm>
            <a:off x="7997190" y="8262938"/>
            <a:ext cx="2559050" cy="315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eaLnBrk="1" hangingPunct="1">
              <a:spcBef>
                <a:spcPct val="20000"/>
              </a:spcBef>
            </a:pPr>
            <a:r>
              <a:rPr lang="ru-RU" altLang="ru-RU" sz="1600" dirty="0" smtClean="0">
                <a:solidFill>
                  <a:srgbClr val="00703C"/>
                </a:solidFill>
              </a:rPr>
              <a:t>2018-2019 </a:t>
            </a:r>
            <a:r>
              <a:rPr lang="ru-RU" altLang="ru-RU" sz="1600" dirty="0">
                <a:solidFill>
                  <a:srgbClr val="00703C"/>
                </a:solidFill>
              </a:rPr>
              <a:t>учебный год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Прямоугольник 46"/>
          <p:cNvSpPr/>
          <p:nvPr/>
        </p:nvSpPr>
        <p:spPr>
          <a:xfrm>
            <a:off x="0" y="81037"/>
            <a:ext cx="10237008" cy="1835292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atin typeface="Arial Narrow" panose="020B0606020202030204" pitchFamily="34" charset="0"/>
            </a:endParaRP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295275" y="3322638"/>
            <a:ext cx="9467850" cy="3933825"/>
          </a:xfrm>
          <a:prstGeom prst="rect">
            <a:avLst/>
          </a:prstGeom>
          <a:noFill/>
          <a:ln>
            <a:noFill/>
          </a:ln>
          <a:effectLst/>
          <a:extLst>
            <a:ext uri="{FAA26D3D-D897-4be2-8F04-BA451C77F1D7}"/>
          </a:extLst>
        </p:spPr>
        <p:txBody>
          <a:bodyPr lIns="0" tIns="0" rIns="0" bIns="0"/>
          <a:lstStyle/>
          <a:p>
            <a:pPr defTabSz="914400">
              <a:lnSpc>
                <a:spcPct val="95000"/>
              </a:lnSpc>
              <a:defRPr/>
            </a:pPr>
            <a:endParaRPr lang="en-US" sz="1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Line 59"/>
          <p:cNvSpPr>
            <a:spLocks noChangeShapeType="1"/>
          </p:cNvSpPr>
          <p:nvPr/>
        </p:nvSpPr>
        <p:spPr bwMode="auto">
          <a:xfrm flipH="1">
            <a:off x="-1" y="754137"/>
            <a:ext cx="10277474" cy="45719"/>
          </a:xfrm>
          <a:prstGeom prst="line">
            <a:avLst/>
          </a:prstGeom>
          <a:noFill/>
          <a:ln w="50800">
            <a:solidFill>
              <a:srgbClr val="00B050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5981" y="948140"/>
            <a:ext cx="9972011" cy="61765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0" y="81037"/>
            <a:ext cx="7642860" cy="67310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511175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66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ОРГАНИЗАЦИЯ ПИТАНИЯ НАЧАЛЬНЫХ КЛАССОВ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Прямоугольник 46"/>
          <p:cNvSpPr/>
          <p:nvPr/>
        </p:nvSpPr>
        <p:spPr>
          <a:xfrm>
            <a:off x="0" y="81037"/>
            <a:ext cx="10237008" cy="1835292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atin typeface="Arial Narrow" panose="020B0606020202030204" pitchFamily="34" charset="0"/>
            </a:endParaRP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295275" y="3322638"/>
            <a:ext cx="9467850" cy="3933825"/>
          </a:xfrm>
          <a:prstGeom prst="rect">
            <a:avLst/>
          </a:prstGeom>
          <a:noFill/>
          <a:ln>
            <a:noFill/>
          </a:ln>
          <a:effectLst/>
          <a:extLst>
            <a:ext uri="{FAA26D3D-D897-4be2-8F04-BA451C77F1D7}"/>
          </a:extLst>
        </p:spPr>
        <p:txBody>
          <a:bodyPr lIns="0" tIns="0" rIns="0" bIns="0"/>
          <a:lstStyle/>
          <a:p>
            <a:pPr defTabSz="914400">
              <a:lnSpc>
                <a:spcPct val="95000"/>
              </a:lnSpc>
              <a:defRPr/>
            </a:pPr>
            <a:endParaRPr lang="en-US" sz="1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Line 59"/>
          <p:cNvSpPr>
            <a:spLocks noChangeShapeType="1"/>
          </p:cNvSpPr>
          <p:nvPr/>
        </p:nvSpPr>
        <p:spPr bwMode="auto">
          <a:xfrm flipH="1">
            <a:off x="-1" y="754137"/>
            <a:ext cx="10277474" cy="45719"/>
          </a:xfrm>
          <a:prstGeom prst="line">
            <a:avLst/>
          </a:prstGeom>
          <a:noFill/>
          <a:ln w="50800">
            <a:solidFill>
              <a:srgbClr val="00B050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0" y="81037"/>
            <a:ext cx="5603875" cy="67310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511175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66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Визитка</a:t>
            </a:r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8155" y="2727960"/>
            <a:ext cx="9388385" cy="2509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Прямоугольник 7"/>
          <p:cNvSpPr/>
          <p:nvPr/>
        </p:nvSpPr>
        <p:spPr>
          <a:xfrm>
            <a:off x="906780" y="1408497"/>
            <a:ext cx="885634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altLang="ru-RU" b="1" dirty="0" smtClean="0">
                <a:solidFill>
                  <a:srgbClr val="006600"/>
                </a:solidFill>
              </a:rPr>
              <a:t>Визитка выдается родителям и содержит необходимы реквизиты для пополнения балансов на Единой Карте Школьника</a:t>
            </a:r>
            <a:endParaRPr lang="ru-RU" altLang="ru-RU" dirty="0">
              <a:solidFill>
                <a:srgbClr val="006600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906780" y="5646420"/>
            <a:ext cx="885634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altLang="ru-RU" b="1" smtClean="0">
                <a:solidFill>
                  <a:srgbClr val="006600"/>
                </a:solidFill>
              </a:rPr>
              <a:t>Ниже распечатывается </a:t>
            </a:r>
            <a:r>
              <a:rPr lang="ru-RU" altLang="ru-RU" b="1" dirty="0" smtClean="0">
                <a:solidFill>
                  <a:srgbClr val="006600"/>
                </a:solidFill>
              </a:rPr>
              <a:t>дополнительный информационный лист</a:t>
            </a:r>
            <a:endParaRPr lang="ru-RU" altLang="ru-RU" dirty="0">
              <a:solidFill>
                <a:srgbClr val="006600"/>
              </a:solidFill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04697" y="5551170"/>
            <a:ext cx="817728" cy="682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7" name="Прямоугольник 46"/>
          <p:cNvSpPr/>
          <p:nvPr/>
        </p:nvSpPr>
        <p:spPr>
          <a:xfrm>
            <a:off x="40467" y="214488"/>
            <a:ext cx="10237008" cy="1835292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atin typeface="Arial Narrow" panose="020B0606020202030204" pitchFamily="34" charset="0"/>
            </a:endParaRP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295275" y="3322638"/>
            <a:ext cx="9467850" cy="3933825"/>
          </a:xfrm>
          <a:prstGeom prst="rect">
            <a:avLst/>
          </a:prstGeom>
          <a:noFill/>
          <a:ln>
            <a:noFill/>
          </a:ln>
          <a:effectLst/>
          <a:extLst>
            <a:ext uri="{FAA26D3D-D897-4be2-8F04-BA451C77F1D7}"/>
          </a:extLst>
        </p:spPr>
        <p:txBody>
          <a:bodyPr lIns="0" tIns="0" rIns="0" bIns="0"/>
          <a:lstStyle/>
          <a:p>
            <a:pPr defTabSz="914400">
              <a:lnSpc>
                <a:spcPct val="95000"/>
              </a:lnSpc>
              <a:defRPr/>
            </a:pPr>
            <a:endParaRPr lang="en-US" sz="1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Line 59"/>
          <p:cNvSpPr>
            <a:spLocks noChangeShapeType="1"/>
          </p:cNvSpPr>
          <p:nvPr/>
        </p:nvSpPr>
        <p:spPr bwMode="auto">
          <a:xfrm flipH="1">
            <a:off x="-1" y="837957"/>
            <a:ext cx="10277474" cy="45719"/>
          </a:xfrm>
          <a:prstGeom prst="line">
            <a:avLst/>
          </a:prstGeom>
          <a:noFill/>
          <a:ln w="50800">
            <a:solidFill>
              <a:srgbClr val="00B050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0" y="81037"/>
            <a:ext cx="5959475" cy="67310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51117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66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СПОСОБЫ ПОПОЛНЕНИЯ ЛИЦЕВОГО СЧЕТА</a:t>
            </a:r>
            <a:br>
              <a:rPr kumimoji="0" lang="ru-RU" alt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66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alt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66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(горячее питание</a:t>
            </a:r>
            <a:r>
              <a:rPr kumimoji="0" lang="en-US" alt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66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/</a:t>
            </a:r>
            <a:r>
              <a:rPr kumimoji="0" lang="ru-RU" alt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66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буфет)</a:t>
            </a:r>
          </a:p>
        </p:txBody>
      </p:sp>
      <p:pic>
        <p:nvPicPr>
          <p:cNvPr id="6" name="pasted-image.pdf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62013" y="3849688"/>
            <a:ext cx="765175" cy="760412"/>
          </a:xfrm>
          <a:prstGeom prst="rect">
            <a:avLst/>
          </a:prstGeom>
          <a:noFill/>
          <a:ln w="12700">
            <a:noFill/>
            <a:miter lim="400000"/>
            <a:headEnd/>
            <a:tailEnd/>
          </a:ln>
        </p:spPr>
      </p:pic>
      <p:pic>
        <p:nvPicPr>
          <p:cNvPr id="8" name="pasted-image.pdf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85825" y="3124200"/>
            <a:ext cx="736600" cy="671513"/>
          </a:xfrm>
          <a:prstGeom prst="rect">
            <a:avLst/>
          </a:prstGeom>
          <a:noFill/>
          <a:ln w="12700">
            <a:noFill/>
            <a:miter lim="400000"/>
            <a:headEnd/>
            <a:tailEnd/>
          </a:ln>
        </p:spPr>
      </p:pic>
      <p:pic>
        <p:nvPicPr>
          <p:cNvPr id="9" name="Picture 2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54075" y="4595813"/>
            <a:ext cx="768350" cy="7556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  <p:pic>
        <p:nvPicPr>
          <p:cNvPr id="10" name="pasted-image.pdf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833438" y="4586288"/>
            <a:ext cx="822325" cy="747712"/>
          </a:xfrm>
          <a:prstGeom prst="rect">
            <a:avLst/>
          </a:prstGeom>
          <a:noFill/>
          <a:ln w="12700">
            <a:noFill/>
            <a:miter lim="400000"/>
            <a:headEnd/>
            <a:tailEnd/>
          </a:ln>
        </p:spPr>
      </p:pic>
      <p:pic>
        <p:nvPicPr>
          <p:cNvPr id="11" name="Picture 2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011738" y="2370138"/>
            <a:ext cx="768350" cy="7556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  <p:sp>
        <p:nvSpPr>
          <p:cNvPr id="12" name="Rectangle 5"/>
          <p:cNvSpPr txBox="1">
            <a:spLocks noChangeArrowheads="1"/>
          </p:cNvSpPr>
          <p:nvPr/>
        </p:nvSpPr>
        <p:spPr bwMode="auto">
          <a:xfrm>
            <a:off x="1700213" y="2049780"/>
            <a:ext cx="3376612" cy="4287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180000" rIns="102248" bIns="51124" numCol="1" anchor="t" anchorCtr="0" compatLnSpc="1">
            <a:prstTxWarp prst="textNoShape">
              <a:avLst/>
            </a:prstTxWarp>
          </a:bodyPr>
          <a:lstStyle/>
          <a:p>
            <a:pPr marL="0" marR="0" lvl="0" indent="0" algn="just" defTabSz="51117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1400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По карте Сбербанка</a:t>
            </a:r>
          </a:p>
          <a:p>
            <a:pPr marL="0" marR="0" lvl="0" indent="0" algn="just" defTabSz="51117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1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Мобильное приложение </a:t>
            </a:r>
          </a:p>
          <a:p>
            <a:pPr marL="382588" marR="0" lvl="0" indent="-382588" algn="just" defTabSz="51117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Char char="•"/>
              <a:tabLst/>
              <a:defRPr/>
            </a:pPr>
            <a:r>
              <a:rPr kumimoji="0" lang="ru-RU" altLang="ru-RU" sz="105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поиск по ИНН Комбината питания</a:t>
            </a:r>
          </a:p>
          <a:p>
            <a:pPr marL="382588" marR="0" lvl="0" indent="-382588" algn="just" defTabSz="51117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Char char="•"/>
              <a:tabLst/>
              <a:defRPr/>
            </a:pPr>
            <a:r>
              <a:rPr kumimoji="0" lang="ru-RU" altLang="ru-RU" sz="105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поиск по наименованию Комбината питания</a:t>
            </a:r>
          </a:p>
          <a:p>
            <a:pPr marL="0" marR="0" lvl="0" indent="0" algn="just" defTabSz="51117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just" defTabSz="51117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1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Автоплатеж </a:t>
            </a:r>
          </a:p>
          <a:p>
            <a:pPr marL="382588" marR="0" lvl="0" indent="-382588" algn="just" defTabSz="51117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Char char="•"/>
              <a:tabLst/>
              <a:defRPr/>
            </a:pPr>
            <a:r>
              <a:rPr kumimoji="0" lang="ru-RU" altLang="ru-RU" sz="105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поиск по ИНН Комбината питания</a:t>
            </a:r>
          </a:p>
          <a:p>
            <a:pPr marL="382588" marR="0" lvl="0" indent="-382588" algn="just" defTabSz="51117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Char char="•"/>
              <a:tabLst/>
              <a:defRPr/>
            </a:pPr>
            <a:r>
              <a:rPr kumimoji="0" lang="ru-RU" altLang="ru-RU" sz="105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поиск по наименованию Комбината питания</a:t>
            </a:r>
          </a:p>
          <a:p>
            <a:pPr marL="0" marR="0" lvl="0" indent="0" algn="just" defTabSz="51117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just" defTabSz="51117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1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Сбербанк </a:t>
            </a:r>
            <a:r>
              <a:rPr kumimoji="0" lang="ru-RU" altLang="ru-RU" sz="14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ОнЛайн</a:t>
            </a:r>
            <a:endParaRPr kumimoji="0" lang="ru-RU" altLang="ru-RU" sz="1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82588" marR="0" lvl="0" indent="-382588" algn="just" defTabSz="51117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Char char="•"/>
              <a:tabLst/>
              <a:defRPr/>
            </a:pPr>
            <a:r>
              <a:rPr kumimoji="0" lang="ru-RU" altLang="ru-RU" sz="105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поиск по ИНН Комбината питания</a:t>
            </a:r>
          </a:p>
          <a:p>
            <a:pPr marL="382588" marR="0" lvl="0" indent="-382588" algn="just" defTabSz="51117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Char char="•"/>
              <a:tabLst/>
              <a:defRPr/>
            </a:pPr>
            <a:r>
              <a:rPr kumimoji="0" lang="ru-RU" altLang="ru-RU" sz="105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поиск по наименованию Комбината питания</a:t>
            </a:r>
          </a:p>
          <a:p>
            <a:pPr marL="0" marR="0" lvl="0" indent="0" algn="just" defTabSz="51117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just" defTabSz="51117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1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Платежный терминал</a:t>
            </a:r>
          </a:p>
          <a:p>
            <a:pPr marL="382588" marR="0" lvl="0" indent="-382588" algn="just" defTabSz="51117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Char char="•"/>
              <a:tabLst/>
              <a:defRPr/>
            </a:pPr>
            <a:r>
              <a:rPr kumimoji="0" lang="ru-RU" altLang="ru-RU" sz="105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поиск по ИНН Комбината питания</a:t>
            </a:r>
          </a:p>
          <a:p>
            <a:pPr marL="382588" marR="0" lvl="0" indent="-382588" algn="just" defTabSz="51117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Char char="•"/>
              <a:tabLst/>
              <a:defRPr/>
            </a:pPr>
            <a:r>
              <a:rPr kumimoji="0" lang="ru-RU" altLang="ru-RU" sz="105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поиск по наименованию Комбината питания</a:t>
            </a:r>
          </a:p>
          <a:p>
            <a:pPr marL="382588" marR="0" lvl="0" indent="-382588" algn="just" defTabSz="51117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Char char="•"/>
              <a:tabLst/>
              <a:defRPr/>
            </a:pPr>
            <a:endParaRPr lang="ru-RU" altLang="ru-RU" sz="1050" dirty="0" smtClean="0">
              <a:latin typeface="+mn-lt"/>
              <a:cs typeface="+mn-cs"/>
            </a:endParaRPr>
          </a:p>
          <a:p>
            <a:pPr marL="382588" marR="0" lvl="0" indent="-382588" algn="just" defTabSz="51117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ru-RU" altLang="ru-RU" sz="14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По карте любого банка</a:t>
            </a:r>
          </a:p>
          <a:p>
            <a:pPr marL="265113" indent="-265113" defTabSz="511175">
              <a:spcAft>
                <a:spcPts val="1000"/>
              </a:spcAft>
              <a:defRPr/>
            </a:pPr>
            <a:r>
              <a:rPr lang="en-US" altLang="ru-RU" sz="1400" b="1" dirty="0" smtClean="0"/>
              <a:t> </a:t>
            </a:r>
            <a:r>
              <a:rPr lang="ru-RU" altLang="ru-RU" sz="1400" b="1" dirty="0" smtClean="0"/>
              <a:t>Интернет</a:t>
            </a:r>
          </a:p>
          <a:p>
            <a:pPr marL="382588" lvl="0" indent="-382588" algn="just" defTabSz="511175"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altLang="ru-RU" sz="1050" dirty="0" smtClean="0">
                <a:latin typeface="+mj-lt"/>
              </a:rPr>
              <a:t>School.glolime.ru</a:t>
            </a:r>
            <a:endParaRPr lang="ru-RU" altLang="ru-RU" sz="1050" dirty="0" smtClean="0">
              <a:latin typeface="+mj-lt"/>
            </a:endParaRPr>
          </a:p>
          <a:p>
            <a:pPr marL="382588" lvl="0" indent="-382588" algn="just" defTabSz="511175">
              <a:spcAft>
                <a:spcPts val="0"/>
              </a:spcAft>
              <a:buFont typeface="Arial" charset="0"/>
              <a:buChar char="•"/>
              <a:defRPr/>
            </a:pPr>
            <a:r>
              <a:rPr lang="ru-RU" altLang="ru-RU" sz="1050" dirty="0" smtClean="0">
                <a:latin typeface="+mj-lt"/>
              </a:rPr>
              <a:t>Ввод номера лицевого счета</a:t>
            </a:r>
          </a:p>
          <a:p>
            <a:pPr marL="382588" lvl="0" indent="-382588" algn="just" defTabSz="511175">
              <a:spcAft>
                <a:spcPts val="0"/>
              </a:spcAft>
              <a:buFont typeface="Arial" charset="0"/>
              <a:buChar char="•"/>
              <a:defRPr/>
            </a:pPr>
            <a:r>
              <a:rPr lang="ru-RU" altLang="ru-RU" sz="1050" dirty="0" smtClean="0">
                <a:latin typeface="+mj-lt"/>
              </a:rPr>
              <a:t>Карта любого банка</a:t>
            </a:r>
          </a:p>
          <a:p>
            <a:pPr marL="382588" lvl="0" indent="-382588" algn="just" defTabSz="511175">
              <a:spcAft>
                <a:spcPts val="0"/>
              </a:spcAft>
              <a:buFont typeface="Arial" charset="0"/>
              <a:buChar char="•"/>
              <a:defRPr/>
            </a:pPr>
            <a:r>
              <a:rPr lang="ru-RU" altLang="ru-RU" sz="1050" dirty="0" smtClean="0">
                <a:latin typeface="+mj-lt"/>
              </a:rPr>
              <a:t>Мобильное приложение </a:t>
            </a:r>
            <a:r>
              <a:rPr lang="ru-RU" altLang="ru-RU" sz="1050" dirty="0" err="1" smtClean="0">
                <a:latin typeface="+mj-lt"/>
              </a:rPr>
              <a:t>Глолайм</a:t>
            </a:r>
            <a:endParaRPr lang="ru-RU" altLang="ru-RU" sz="1050" dirty="0" smtClean="0">
              <a:latin typeface="+mj-lt"/>
            </a:endParaRPr>
          </a:p>
          <a:p>
            <a:pPr marL="382588" lvl="0" indent="-382588" algn="just" defTabSz="511175">
              <a:spcAft>
                <a:spcPts val="0"/>
              </a:spcAft>
              <a:buFont typeface="Arial" charset="0"/>
              <a:buChar char="•"/>
              <a:defRPr/>
            </a:pPr>
            <a:endParaRPr lang="ru-RU" altLang="ru-RU" sz="1050" b="1" dirty="0" smtClean="0">
              <a:latin typeface="+mj-lt"/>
            </a:endParaRPr>
          </a:p>
          <a:p>
            <a:pPr marL="265113" marR="0" lvl="0" indent="-265113" algn="l" defTabSz="51117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Arial" charset="0"/>
              <a:buChar char="•"/>
              <a:tabLst/>
              <a:defRPr/>
            </a:pPr>
            <a:endParaRPr kumimoji="0" lang="ru-RU" altLang="ru-RU" sz="1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65113" marR="0" lvl="0" indent="-265113" algn="l" defTabSz="51117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Arial" charset="0"/>
              <a:buChar char="•"/>
              <a:tabLst/>
              <a:defRPr/>
            </a:pPr>
            <a:endParaRPr kumimoji="0" lang="ru-RU" altLang="ru-RU" sz="1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3" name="Line 7"/>
          <p:cNvSpPr>
            <a:spLocks noChangeShapeType="1"/>
          </p:cNvSpPr>
          <p:nvPr/>
        </p:nvSpPr>
        <p:spPr bwMode="auto">
          <a:xfrm flipH="1">
            <a:off x="4967288" y="1898650"/>
            <a:ext cx="12700" cy="3762375"/>
          </a:xfrm>
          <a:prstGeom prst="line">
            <a:avLst/>
          </a:prstGeom>
          <a:noFill/>
          <a:ln w="19050">
            <a:solidFill>
              <a:schemeClr val="bg2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4" name="Rectangle 8"/>
          <p:cNvSpPr>
            <a:spLocks noChangeArrowheads="1"/>
          </p:cNvSpPr>
          <p:nvPr/>
        </p:nvSpPr>
        <p:spPr bwMode="auto">
          <a:xfrm>
            <a:off x="5465763" y="1501775"/>
            <a:ext cx="287337" cy="320675"/>
          </a:xfrm>
          <a:prstGeom prst="rect">
            <a:avLst/>
          </a:prstGeom>
          <a:noFill/>
          <a:ln w="2857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 eaLnBrk="1" hangingPunct="1"/>
            <a:r>
              <a:rPr lang="ru-RU" altLang="ru-RU" sz="3400" b="1">
                <a:cs typeface="Arial" pitchFamily="34" charset="0"/>
              </a:rPr>
              <a:t>+</a:t>
            </a:r>
          </a:p>
        </p:txBody>
      </p:sp>
      <p:sp>
        <p:nvSpPr>
          <p:cNvPr id="15" name="AutoShape 19"/>
          <p:cNvSpPr>
            <a:spLocks noChangeArrowheads="1"/>
          </p:cNvSpPr>
          <p:nvPr/>
        </p:nvSpPr>
        <p:spPr bwMode="auto">
          <a:xfrm>
            <a:off x="5300663" y="1671638"/>
            <a:ext cx="3508375" cy="511175"/>
          </a:xfrm>
          <a:prstGeom prst="roundRect">
            <a:avLst>
              <a:gd name="adj" fmla="val 17519"/>
            </a:avLst>
          </a:prstGeom>
          <a:solidFill>
            <a:srgbClr val="92D050"/>
          </a:solidFill>
          <a:ln w="25400">
            <a:noFill/>
            <a:round/>
            <a:headEnd/>
            <a:tailEnd/>
          </a:ln>
        </p:spPr>
        <p:txBody>
          <a:bodyPr lIns="90000" tIns="36000" anchor="ctr"/>
          <a:lstStyle/>
          <a:p>
            <a:pPr algn="ctr" eaLnBrk="1" hangingPunct="1">
              <a:lnSpc>
                <a:spcPct val="100000"/>
              </a:lnSpc>
            </a:pPr>
            <a:r>
              <a:rPr lang="ru-RU" altLang="ru-RU" sz="1600">
                <a:solidFill>
                  <a:schemeClr val="tx1"/>
                </a:solidFill>
              </a:rPr>
              <a:t>Наличная оплата</a:t>
            </a:r>
          </a:p>
        </p:txBody>
      </p:sp>
      <p:sp>
        <p:nvSpPr>
          <p:cNvPr id="16" name="Rectangle 5"/>
          <p:cNvSpPr>
            <a:spLocks noChangeArrowheads="1"/>
          </p:cNvSpPr>
          <p:nvPr/>
        </p:nvSpPr>
        <p:spPr bwMode="auto">
          <a:xfrm>
            <a:off x="5800725" y="2238375"/>
            <a:ext cx="3495675" cy="409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180000"/>
          <a:lstStyle>
            <a:lvl1pPr marL="265113" indent="-265113">
              <a:lnSpc>
                <a:spcPct val="120000"/>
              </a:lnSpc>
              <a:spcBef>
                <a:spcPct val="20000"/>
              </a:spcBef>
              <a:buChar char="•"/>
              <a:defRPr sz="2800">
                <a:solidFill>
                  <a:srgbClr val="00703C"/>
                </a:solidFill>
                <a:latin typeface="Arial" pitchFamily="34" charset="0"/>
              </a:defRPr>
            </a:lvl1pPr>
            <a:lvl2pPr marL="742950" indent="-285750">
              <a:lnSpc>
                <a:spcPct val="120000"/>
              </a:lnSpc>
              <a:spcBef>
                <a:spcPct val="20000"/>
              </a:spcBef>
              <a:buChar char="–"/>
              <a:defRPr sz="2000">
                <a:solidFill>
                  <a:srgbClr val="00703C"/>
                </a:solidFill>
                <a:latin typeface="Arial" pitchFamily="34" charset="0"/>
              </a:defRPr>
            </a:lvl2pPr>
            <a:lvl3pPr marL="1143000" indent="-228600">
              <a:lnSpc>
                <a:spcPct val="120000"/>
              </a:lnSpc>
              <a:spcBef>
                <a:spcPct val="20000"/>
              </a:spcBef>
              <a:buChar char="•"/>
              <a:defRPr sz="2000">
                <a:solidFill>
                  <a:srgbClr val="00703C"/>
                </a:solidFill>
                <a:latin typeface="Arial" pitchFamily="34" charset="0"/>
              </a:defRPr>
            </a:lvl3pPr>
            <a:lvl4pPr marL="1600200" indent="-228600">
              <a:lnSpc>
                <a:spcPct val="120000"/>
              </a:lnSpc>
              <a:spcBef>
                <a:spcPct val="20000"/>
              </a:spcBef>
              <a:buChar char="–"/>
              <a:defRPr sz="2000">
                <a:solidFill>
                  <a:srgbClr val="404040"/>
                </a:solidFill>
                <a:latin typeface="Arial" pitchFamily="34" charset="0"/>
              </a:defRPr>
            </a:lvl4pPr>
            <a:lvl5pPr marL="2057400" indent="-228600">
              <a:lnSpc>
                <a:spcPct val="120000"/>
              </a:lnSpc>
              <a:spcBef>
                <a:spcPct val="20000"/>
              </a:spcBef>
              <a:buChar char="»"/>
              <a:defRPr sz="2000">
                <a:solidFill>
                  <a:srgbClr val="404040"/>
                </a:solidFill>
                <a:latin typeface="Arial" pitchFamily="34" charset="0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pitchFamily="34" charset="0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pitchFamily="34" charset="0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pitchFamily="34" charset="0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pitchFamily="34" charset="0"/>
              </a:defRPr>
            </a:lvl9pPr>
          </a:lstStyle>
          <a:p>
            <a:pPr marL="0" indent="0" algn="just">
              <a:lnSpc>
                <a:spcPct val="100000"/>
              </a:lnSpc>
              <a:spcBef>
                <a:spcPts val="0"/>
              </a:spcBef>
              <a:buFontTx/>
              <a:buNone/>
              <a:defRPr/>
            </a:pPr>
            <a:r>
              <a:rPr lang="ru-RU" altLang="ru-RU" sz="1400" b="1" dirty="0" smtClean="0"/>
              <a:t>Платежный терминал</a:t>
            </a:r>
          </a:p>
          <a:p>
            <a:pPr algn="just">
              <a:lnSpc>
                <a:spcPct val="100000"/>
              </a:lnSpc>
              <a:spcBef>
                <a:spcPts val="0"/>
              </a:spcBef>
              <a:defRPr/>
            </a:pPr>
            <a:r>
              <a:rPr lang="ru-RU" altLang="ru-RU" sz="1050" dirty="0" smtClean="0"/>
              <a:t>поиск по ИНН </a:t>
            </a:r>
            <a:r>
              <a:rPr lang="ru-RU" altLang="ru-RU" sz="1050" dirty="0"/>
              <a:t>Комбината </a:t>
            </a:r>
            <a:r>
              <a:rPr lang="ru-RU" altLang="ru-RU" sz="1050" dirty="0" smtClean="0"/>
              <a:t>питания</a:t>
            </a:r>
          </a:p>
          <a:p>
            <a:pPr algn="just">
              <a:lnSpc>
                <a:spcPct val="100000"/>
              </a:lnSpc>
              <a:spcBef>
                <a:spcPts val="0"/>
              </a:spcBef>
              <a:defRPr/>
            </a:pPr>
            <a:r>
              <a:rPr lang="ru-RU" altLang="ru-RU" sz="1050" dirty="0" smtClean="0"/>
              <a:t>поиск в разделе Образование -&gt; Школы-&gt; Питание школьников -&gt; Иконка с наименование</a:t>
            </a:r>
            <a:r>
              <a:rPr lang="ru-RU" altLang="ru-RU" sz="1050" dirty="0"/>
              <a:t>м</a:t>
            </a:r>
            <a:r>
              <a:rPr lang="ru-RU" altLang="ru-RU" sz="1050" dirty="0" smtClean="0"/>
              <a:t> Комбината питания</a:t>
            </a:r>
          </a:p>
          <a:p>
            <a:pPr algn="just">
              <a:lnSpc>
                <a:spcPct val="100000"/>
              </a:lnSpc>
              <a:spcBef>
                <a:spcPts val="0"/>
              </a:spcBef>
              <a:defRPr/>
            </a:pPr>
            <a:r>
              <a:rPr lang="ru-RU" altLang="ru-RU" sz="1050" dirty="0" smtClean="0"/>
              <a:t>поиск </a:t>
            </a:r>
            <a:r>
              <a:rPr lang="ru-RU" altLang="ru-RU" sz="1050" dirty="0"/>
              <a:t>по </a:t>
            </a:r>
            <a:r>
              <a:rPr lang="ru-RU" altLang="ru-RU" sz="1050" dirty="0" smtClean="0"/>
              <a:t>штрих-коду</a:t>
            </a:r>
            <a:r>
              <a:rPr lang="ru-RU" altLang="ru-RU" sz="1200" baseline="30000" dirty="0" smtClean="0"/>
              <a:t>*</a:t>
            </a:r>
            <a:endParaRPr lang="ru-RU" altLang="ru-RU" sz="1050" dirty="0"/>
          </a:p>
          <a:p>
            <a:pPr algn="just">
              <a:lnSpc>
                <a:spcPct val="100000"/>
              </a:lnSpc>
              <a:spcBef>
                <a:spcPts val="0"/>
              </a:spcBef>
              <a:defRPr/>
            </a:pPr>
            <a:endParaRPr lang="ru-RU" altLang="ru-RU" sz="1200" dirty="0" smtClean="0"/>
          </a:p>
          <a:p>
            <a:pPr marL="0" indent="0" algn="just">
              <a:lnSpc>
                <a:spcPct val="100000"/>
              </a:lnSpc>
              <a:buFontTx/>
              <a:buNone/>
              <a:defRPr/>
            </a:pPr>
            <a:r>
              <a:rPr lang="ru-RU" altLang="ru-RU" sz="1400" b="1" dirty="0" smtClean="0"/>
              <a:t>Офисы банка (через сотрудника)</a:t>
            </a:r>
          </a:p>
          <a:p>
            <a:pPr algn="just">
              <a:lnSpc>
                <a:spcPct val="100000"/>
              </a:lnSpc>
              <a:defRPr/>
            </a:pPr>
            <a:r>
              <a:rPr lang="ru-RU" altLang="ru-RU" sz="1050" dirty="0"/>
              <a:t>о</a:t>
            </a:r>
            <a:r>
              <a:rPr lang="ru-RU" altLang="ru-RU" sz="1050" dirty="0" smtClean="0"/>
              <a:t>плата по реквизитам Комбината питания: </a:t>
            </a:r>
          </a:p>
          <a:p>
            <a:pPr marL="0" indent="0" algn="just">
              <a:lnSpc>
                <a:spcPct val="100000"/>
              </a:lnSpc>
              <a:buFontTx/>
              <a:buNone/>
              <a:defRPr/>
            </a:pPr>
            <a:r>
              <a:rPr lang="ru-RU" altLang="ru-RU" sz="1050" dirty="0"/>
              <a:t> </a:t>
            </a:r>
            <a:r>
              <a:rPr lang="ru-RU" altLang="ru-RU" sz="1050" dirty="0" smtClean="0"/>
              <a:t>     ИНН, р/с, БИК</a:t>
            </a:r>
          </a:p>
          <a:p>
            <a:pPr algn="just">
              <a:lnSpc>
                <a:spcPct val="100000"/>
              </a:lnSpc>
              <a:spcBef>
                <a:spcPts val="0"/>
              </a:spcBef>
              <a:defRPr/>
            </a:pPr>
            <a:r>
              <a:rPr lang="ru-RU" altLang="ru-RU" sz="1050" dirty="0"/>
              <a:t>поиск по </a:t>
            </a:r>
            <a:r>
              <a:rPr lang="ru-RU" altLang="ru-RU" sz="1050" dirty="0" smtClean="0"/>
              <a:t>штрих-коду</a:t>
            </a:r>
            <a:r>
              <a:rPr lang="ru-RU" altLang="ru-RU" sz="1200" baseline="30000" dirty="0" smtClean="0"/>
              <a:t>*</a:t>
            </a:r>
            <a:endParaRPr lang="en-US" altLang="ru-RU" sz="1050" dirty="0" smtClean="0"/>
          </a:p>
          <a:p>
            <a:pPr marL="0" indent="0" algn="just">
              <a:lnSpc>
                <a:spcPct val="100000"/>
              </a:lnSpc>
              <a:spcBef>
                <a:spcPts val="0"/>
              </a:spcBef>
              <a:buFontTx/>
              <a:buNone/>
              <a:defRPr/>
            </a:pPr>
            <a:endParaRPr lang="ru-RU" altLang="ru-RU" sz="2000" dirty="0" smtClean="0"/>
          </a:p>
          <a:p>
            <a:pPr marL="0" indent="0" algn="just">
              <a:lnSpc>
                <a:spcPct val="100000"/>
              </a:lnSpc>
              <a:buFontTx/>
              <a:buNone/>
              <a:defRPr/>
            </a:pPr>
            <a:r>
              <a:rPr lang="ru-RU" altLang="ru-RU" sz="1200" dirty="0" smtClean="0"/>
              <a:t>*</a:t>
            </a:r>
            <a:r>
              <a:rPr lang="ru-RU" altLang="ru-RU" sz="1050" dirty="0" smtClean="0"/>
              <a:t>визитную карточку с нанесенным штрих-кодом и лицевым счетом учащегося/сотрудника  можно распечатать в личном кабинете родителя</a:t>
            </a:r>
          </a:p>
        </p:txBody>
      </p:sp>
      <p:sp>
        <p:nvSpPr>
          <p:cNvPr id="17" name="AutoShape 19"/>
          <p:cNvSpPr>
            <a:spLocks noChangeArrowheads="1"/>
          </p:cNvSpPr>
          <p:nvPr/>
        </p:nvSpPr>
        <p:spPr bwMode="auto">
          <a:xfrm>
            <a:off x="1214438" y="1677988"/>
            <a:ext cx="3508375" cy="511175"/>
          </a:xfrm>
          <a:prstGeom prst="roundRect">
            <a:avLst>
              <a:gd name="adj" fmla="val 17519"/>
            </a:avLst>
          </a:prstGeom>
          <a:solidFill>
            <a:srgbClr val="7DC244"/>
          </a:solidFill>
          <a:ln w="9525">
            <a:noFill/>
            <a:round/>
            <a:headEnd/>
            <a:tailEnd/>
          </a:ln>
        </p:spPr>
        <p:txBody>
          <a:bodyPr lIns="90000" tIns="36000" anchor="ctr"/>
          <a:lstStyle/>
          <a:p>
            <a:pPr algn="ctr" eaLnBrk="1" hangingPunct="1">
              <a:lnSpc>
                <a:spcPct val="100000"/>
              </a:lnSpc>
            </a:pPr>
            <a:r>
              <a:rPr lang="ru-RU" altLang="ru-RU" sz="1600" dirty="0">
                <a:solidFill>
                  <a:schemeClr val="tx1"/>
                </a:solidFill>
              </a:rPr>
              <a:t>Безналичная оплата </a:t>
            </a:r>
          </a:p>
        </p:txBody>
      </p:sp>
      <p:sp>
        <p:nvSpPr>
          <p:cNvPr id="18" name="TextBox 8"/>
          <p:cNvSpPr txBox="1">
            <a:spLocks noChangeArrowheads="1"/>
          </p:cNvSpPr>
          <p:nvPr/>
        </p:nvSpPr>
        <p:spPr bwMode="auto">
          <a:xfrm>
            <a:off x="562769" y="6777038"/>
            <a:ext cx="8529637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i="1" dirty="0">
                <a:solidFill>
                  <a:srgbClr val="FF9900"/>
                </a:solidFill>
              </a:rPr>
              <a:t>Проведение платежей осуществляется без комиссии с физического лица. </a:t>
            </a:r>
          </a:p>
          <a:p>
            <a:pPr algn="ctr"/>
            <a:r>
              <a:rPr lang="ru-RU" altLang="ru-RU" sz="1400" b="1" i="1" dirty="0">
                <a:solidFill>
                  <a:srgbClr val="FF9900"/>
                </a:solidFill>
              </a:rPr>
              <a:t>Сумма платежа моментально зачисляется на лицевой счет учащегося/сотрудника.</a:t>
            </a:r>
          </a:p>
        </p:txBody>
      </p:sp>
      <p:sp>
        <p:nvSpPr>
          <p:cNvPr id="19" name="TextBox 8"/>
          <p:cNvSpPr txBox="1">
            <a:spLocks noChangeArrowheads="1"/>
          </p:cNvSpPr>
          <p:nvPr/>
        </p:nvSpPr>
        <p:spPr bwMode="auto">
          <a:xfrm>
            <a:off x="866775" y="939324"/>
            <a:ext cx="8493125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i="1" dirty="0">
                <a:solidFill>
                  <a:srgbClr val="FF9900"/>
                </a:solidFill>
              </a:rPr>
              <a:t>Пополнение лицевого счета учащегося/сотрудника осуществляется путем перевода </a:t>
            </a:r>
          </a:p>
          <a:p>
            <a:pPr algn="ctr"/>
            <a:r>
              <a:rPr lang="ru-RU" altLang="ru-RU" sz="1400" b="1" i="1" dirty="0">
                <a:solidFill>
                  <a:srgbClr val="FF9900"/>
                </a:solidFill>
              </a:rPr>
              <a:t>денежных средств от физического лица на расчетный счет Комбината Питания </a:t>
            </a:r>
          </a:p>
          <a:p>
            <a:pPr algn="ctr"/>
            <a:r>
              <a:rPr lang="ru-RU" altLang="ru-RU" sz="1400" b="1" i="1" dirty="0">
                <a:solidFill>
                  <a:srgbClr val="FF9900"/>
                </a:solidFill>
              </a:rPr>
              <a:t>через каналы приема платежей Сбербанка:</a:t>
            </a:r>
          </a:p>
        </p:txBody>
      </p:sp>
      <p:pic>
        <p:nvPicPr>
          <p:cNvPr id="20" name="pasted-image.pdf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006975" y="3654425"/>
            <a:ext cx="822325" cy="747713"/>
          </a:xfrm>
          <a:prstGeom prst="rect">
            <a:avLst/>
          </a:prstGeom>
          <a:noFill/>
          <a:ln w="12700">
            <a:noFill/>
            <a:miter lim="400000"/>
            <a:headEnd/>
            <a:tailEnd/>
          </a:ln>
        </p:spPr>
      </p:pic>
      <p:pic>
        <p:nvPicPr>
          <p:cNvPr id="21" name="pasted-image.pdf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006975" y="2378075"/>
            <a:ext cx="822325" cy="747713"/>
          </a:xfrm>
          <a:prstGeom prst="rect">
            <a:avLst/>
          </a:prstGeom>
          <a:noFill/>
          <a:ln w="12700">
            <a:noFill/>
            <a:miter lim="400000"/>
            <a:headEnd/>
            <a:tailEnd/>
          </a:ln>
        </p:spPr>
      </p:pic>
      <p:pic>
        <p:nvPicPr>
          <p:cNvPr id="22" name="pasted-image.pdf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830263" y="3849688"/>
            <a:ext cx="822325" cy="746125"/>
          </a:xfrm>
          <a:prstGeom prst="rect">
            <a:avLst/>
          </a:prstGeom>
          <a:noFill/>
          <a:ln w="12700">
            <a:noFill/>
            <a:miter lim="400000"/>
            <a:headEnd/>
            <a:tailEnd/>
          </a:ln>
        </p:spPr>
      </p:pic>
      <p:pic>
        <p:nvPicPr>
          <p:cNvPr id="23" name="pasted-image.pdf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836613" y="3086100"/>
            <a:ext cx="822325" cy="747713"/>
          </a:xfrm>
          <a:prstGeom prst="rect">
            <a:avLst/>
          </a:prstGeom>
          <a:noFill/>
          <a:ln w="12700">
            <a:noFill/>
            <a:miter lim="400000"/>
            <a:headEnd/>
            <a:tailEnd/>
          </a:ln>
        </p:spPr>
      </p:pic>
      <p:pic>
        <p:nvPicPr>
          <p:cNvPr id="24" name="pasted-image.pdf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830263" y="2311400"/>
            <a:ext cx="822325" cy="747713"/>
          </a:xfrm>
          <a:prstGeom prst="rect">
            <a:avLst/>
          </a:prstGeom>
          <a:noFill/>
          <a:ln w="12700">
            <a:noFill/>
            <a:miter lim="400000"/>
            <a:headEnd/>
            <a:tailEnd/>
          </a:ln>
        </p:spPr>
      </p:pic>
      <p:pic>
        <p:nvPicPr>
          <p:cNvPr id="25" name="Picture 26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119688" y="3735388"/>
            <a:ext cx="596900" cy="58578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  <p:pic>
        <p:nvPicPr>
          <p:cNvPr id="26" name="pasted-image.pdf"/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866775" y="2362200"/>
            <a:ext cx="679450" cy="646113"/>
          </a:xfrm>
          <a:prstGeom prst="rect">
            <a:avLst/>
          </a:prstGeom>
          <a:noFill/>
          <a:ln w="12700">
            <a:noFill/>
            <a:miter lim="400000"/>
            <a:headEnd/>
            <a:tailEnd/>
          </a:ln>
        </p:spPr>
      </p:pic>
      <p:pic>
        <p:nvPicPr>
          <p:cNvPr id="27" name="pasted-image.pdf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804863" y="5503863"/>
            <a:ext cx="822325" cy="747712"/>
          </a:xfrm>
          <a:prstGeom prst="rect">
            <a:avLst/>
          </a:prstGeom>
          <a:noFill/>
          <a:ln w="12700">
            <a:noFill/>
            <a:miter lim="400000"/>
            <a:headEnd/>
            <a:tailEnd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Прямоугольник 46"/>
          <p:cNvSpPr/>
          <p:nvPr/>
        </p:nvSpPr>
        <p:spPr>
          <a:xfrm>
            <a:off x="0" y="81037"/>
            <a:ext cx="10237008" cy="1835292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atin typeface="Arial Narrow" panose="020B0606020202030204" pitchFamily="34" charset="0"/>
            </a:endParaRP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295275" y="3322638"/>
            <a:ext cx="9467850" cy="3933825"/>
          </a:xfrm>
          <a:prstGeom prst="rect">
            <a:avLst/>
          </a:prstGeom>
          <a:noFill/>
          <a:ln>
            <a:noFill/>
          </a:ln>
          <a:effectLst/>
          <a:extLst>
            <a:ext uri="{FAA26D3D-D897-4be2-8F04-BA451C77F1D7}"/>
          </a:extLst>
        </p:spPr>
        <p:txBody>
          <a:bodyPr lIns="0" tIns="0" rIns="0" bIns="0"/>
          <a:lstStyle/>
          <a:p>
            <a:pPr defTabSz="914400">
              <a:lnSpc>
                <a:spcPct val="95000"/>
              </a:lnSpc>
              <a:defRPr/>
            </a:pPr>
            <a:endParaRPr lang="en-US" sz="1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Line 59"/>
          <p:cNvSpPr>
            <a:spLocks noChangeShapeType="1"/>
          </p:cNvSpPr>
          <p:nvPr/>
        </p:nvSpPr>
        <p:spPr bwMode="auto">
          <a:xfrm flipH="1">
            <a:off x="-1" y="845577"/>
            <a:ext cx="10277474" cy="45719"/>
          </a:xfrm>
          <a:prstGeom prst="line">
            <a:avLst/>
          </a:prstGeom>
          <a:noFill/>
          <a:ln w="50800">
            <a:solidFill>
              <a:srgbClr val="00B050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0" y="81037"/>
            <a:ext cx="5603875" cy="67310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511175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66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ОПЛАТА ЧЕРЕЗ СБЕРБАНК ОНЛАЙН  И МОБИЛЬНОЕ ПРИЛОЖЕНИЕ</a:t>
            </a:r>
          </a:p>
        </p:txBody>
      </p:sp>
      <p:sp>
        <p:nvSpPr>
          <p:cNvPr id="6" name="TextBox 3"/>
          <p:cNvSpPr txBox="1">
            <a:spLocks noChangeArrowheads="1"/>
          </p:cNvSpPr>
          <p:nvPr/>
        </p:nvSpPr>
        <p:spPr bwMode="auto">
          <a:xfrm>
            <a:off x="1316038" y="1402715"/>
            <a:ext cx="7699375" cy="5046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eaLnBrk="1" hangingPunct="1">
              <a:lnSpc>
                <a:spcPct val="100000"/>
              </a:lnSpc>
            </a:pPr>
            <a:r>
              <a:rPr lang="ru-RU" altLang="ru-RU" sz="1400" dirty="0">
                <a:solidFill>
                  <a:srgbClr val="000000"/>
                </a:solidFill>
                <a:cs typeface="Tahoma" pitchFamily="34" charset="0"/>
              </a:rPr>
              <a:t>Подключите Сбербанк Онлайн и</a:t>
            </a:r>
            <a:r>
              <a:rPr lang="en-US" altLang="ru-RU" sz="1400" dirty="0">
                <a:solidFill>
                  <a:srgbClr val="000000"/>
                </a:solidFill>
                <a:cs typeface="Tahoma" pitchFamily="34" charset="0"/>
              </a:rPr>
              <a:t>/</a:t>
            </a:r>
            <a:r>
              <a:rPr lang="ru-RU" altLang="ru-RU" sz="1400" dirty="0">
                <a:solidFill>
                  <a:srgbClr val="000000"/>
                </a:solidFill>
                <a:cs typeface="Tahoma" pitchFamily="34" charset="0"/>
              </a:rPr>
              <a:t>или установите Мобильное Приложение.</a:t>
            </a:r>
          </a:p>
          <a:p>
            <a:pPr algn="just" eaLnBrk="1" hangingPunct="1">
              <a:lnSpc>
                <a:spcPct val="100000"/>
              </a:lnSpc>
            </a:pPr>
            <a:endParaRPr lang="ru-RU" altLang="ru-RU" sz="1400" dirty="0">
              <a:solidFill>
                <a:srgbClr val="000000"/>
              </a:solidFill>
              <a:cs typeface="Tahoma" pitchFamily="34" charset="0"/>
            </a:endParaRPr>
          </a:p>
          <a:p>
            <a:pPr algn="just" eaLnBrk="1" hangingPunct="1">
              <a:lnSpc>
                <a:spcPct val="100000"/>
              </a:lnSpc>
            </a:pPr>
            <a:r>
              <a:rPr lang="ru-RU" altLang="ru-RU" sz="1400" dirty="0">
                <a:solidFill>
                  <a:srgbClr val="000000"/>
                </a:solidFill>
                <a:cs typeface="Tahoma" pitchFamily="34" charset="0"/>
              </a:rPr>
              <a:t>Сбербанк Онлайн и мобильное приложение - это безопасный и функциональный Интернет-банк, который позволяет совершать множество банковских операций в любое время, в любом месте с вашего смартфона или ноутбука.</a:t>
            </a:r>
          </a:p>
          <a:p>
            <a:pPr algn="just" eaLnBrk="1" hangingPunct="1">
              <a:lnSpc>
                <a:spcPct val="100000"/>
              </a:lnSpc>
            </a:pPr>
            <a:endParaRPr lang="ru-RU" altLang="ru-RU" sz="1400" dirty="0">
              <a:solidFill>
                <a:srgbClr val="000000"/>
              </a:solidFill>
              <a:cs typeface="Tahoma" pitchFamily="34" charset="0"/>
            </a:endParaRPr>
          </a:p>
          <a:p>
            <a:pPr algn="just" eaLnBrk="1" hangingPunct="1">
              <a:lnSpc>
                <a:spcPct val="100000"/>
              </a:lnSpc>
            </a:pPr>
            <a:r>
              <a:rPr lang="ru-RU" altLang="ru-RU" sz="1400" dirty="0">
                <a:solidFill>
                  <a:srgbClr val="000000"/>
                </a:solidFill>
                <a:cs typeface="Tahoma" pitchFamily="34" charset="0"/>
              </a:rPr>
              <a:t>Для оплаты услуг необходимо: </a:t>
            </a:r>
          </a:p>
          <a:p>
            <a:pPr algn="just" eaLnBrk="1" hangingPunct="1">
              <a:lnSpc>
                <a:spcPct val="100000"/>
              </a:lnSpc>
            </a:pPr>
            <a:r>
              <a:rPr lang="ru-RU" altLang="ru-RU" sz="1400" dirty="0">
                <a:solidFill>
                  <a:srgbClr val="000000"/>
                </a:solidFill>
                <a:cs typeface="Tahoma" pitchFamily="34" charset="0"/>
              </a:rPr>
              <a:t>Зайти в систему Сбербанк Онлайн -</a:t>
            </a:r>
            <a:r>
              <a:rPr lang="en-US" altLang="ru-RU" sz="1400" dirty="0">
                <a:solidFill>
                  <a:srgbClr val="000000"/>
                </a:solidFill>
                <a:cs typeface="Tahoma" pitchFamily="34" charset="0"/>
              </a:rPr>
              <a:t>&gt;</a:t>
            </a:r>
            <a:r>
              <a:rPr lang="ru-RU" altLang="ru-RU" sz="1400" dirty="0">
                <a:solidFill>
                  <a:srgbClr val="000000"/>
                </a:solidFill>
                <a:cs typeface="Tahoma" pitchFamily="34" charset="0"/>
              </a:rPr>
              <a:t> Вкладка </a:t>
            </a:r>
            <a:r>
              <a:rPr lang="ru-RU" altLang="ru-RU" sz="1400" b="1" dirty="0">
                <a:solidFill>
                  <a:srgbClr val="007E39"/>
                </a:solidFill>
                <a:cs typeface="Tahoma" pitchFamily="34" charset="0"/>
              </a:rPr>
              <a:t>«ПЕРЕВОДЫ И ПЛАТЕЖИ»</a:t>
            </a:r>
            <a:r>
              <a:rPr lang="ru-RU" altLang="ru-RU" sz="1400" b="1" dirty="0">
                <a:solidFill>
                  <a:srgbClr val="000000"/>
                </a:solidFill>
                <a:cs typeface="Tahoma" pitchFamily="34" charset="0"/>
              </a:rPr>
              <a:t> </a:t>
            </a:r>
            <a:r>
              <a:rPr lang="ru-RU" altLang="ru-RU" sz="1400" dirty="0">
                <a:solidFill>
                  <a:srgbClr val="000000"/>
                </a:solidFill>
                <a:cs typeface="Tahoma" pitchFamily="34" charset="0"/>
              </a:rPr>
              <a:t>-</a:t>
            </a:r>
            <a:r>
              <a:rPr lang="en-US" altLang="ru-RU" sz="1400" dirty="0">
                <a:solidFill>
                  <a:srgbClr val="000000"/>
                </a:solidFill>
                <a:cs typeface="Tahoma" pitchFamily="34" charset="0"/>
              </a:rPr>
              <a:t>&gt;</a:t>
            </a:r>
            <a:r>
              <a:rPr lang="ru-RU" altLang="ru-RU" sz="1400" dirty="0">
                <a:solidFill>
                  <a:srgbClr val="000000"/>
                </a:solidFill>
                <a:cs typeface="Tahoma" pitchFamily="34" charset="0"/>
              </a:rPr>
              <a:t> В поисковой строке </a:t>
            </a:r>
            <a:r>
              <a:rPr lang="ru-RU" altLang="ru-RU" sz="1400" dirty="0" smtClean="0">
                <a:solidFill>
                  <a:srgbClr val="000000"/>
                </a:solidFill>
                <a:cs typeface="Tahoma" pitchFamily="34" charset="0"/>
              </a:rPr>
              <a:t>ввести </a:t>
            </a:r>
            <a:r>
              <a:rPr lang="ru-RU" altLang="ru-RU" sz="1400" b="1" dirty="0">
                <a:solidFill>
                  <a:srgbClr val="007E39"/>
                </a:solidFill>
                <a:cs typeface="Tahoma" pitchFamily="34" charset="0"/>
              </a:rPr>
              <a:t>ИНН ОРГАНИЗАЦИИ</a:t>
            </a:r>
            <a:r>
              <a:rPr lang="ru-RU" altLang="ru-RU" sz="1400" dirty="0">
                <a:solidFill>
                  <a:srgbClr val="000000"/>
                </a:solidFill>
                <a:cs typeface="Tahoma" pitchFamily="34" charset="0"/>
              </a:rPr>
              <a:t> -</a:t>
            </a:r>
            <a:r>
              <a:rPr lang="en-US" altLang="ru-RU" sz="1400" dirty="0">
                <a:solidFill>
                  <a:srgbClr val="000000"/>
                </a:solidFill>
                <a:cs typeface="Tahoma" pitchFamily="34" charset="0"/>
              </a:rPr>
              <a:t>&gt;</a:t>
            </a:r>
            <a:r>
              <a:rPr lang="ru-RU" altLang="ru-RU" sz="1400" dirty="0">
                <a:solidFill>
                  <a:srgbClr val="000000"/>
                </a:solidFill>
                <a:cs typeface="Tahoma" pitchFamily="34" charset="0"/>
              </a:rPr>
              <a:t> выбрать </a:t>
            </a:r>
            <a:r>
              <a:rPr lang="ru-RU" altLang="ru-RU" sz="1400" b="1" dirty="0">
                <a:solidFill>
                  <a:srgbClr val="007E39"/>
                </a:solidFill>
                <a:cs typeface="Tahoma" pitchFamily="34" charset="0"/>
              </a:rPr>
              <a:t>УСЛУГУ </a:t>
            </a:r>
            <a:r>
              <a:rPr lang="ru-RU" altLang="ru-RU" sz="1400" dirty="0">
                <a:solidFill>
                  <a:srgbClr val="000000"/>
                </a:solidFill>
                <a:cs typeface="Tahoma" pitchFamily="34" charset="0"/>
              </a:rPr>
              <a:t>-</a:t>
            </a:r>
            <a:r>
              <a:rPr lang="en-US" altLang="ru-RU" sz="1400" dirty="0">
                <a:solidFill>
                  <a:srgbClr val="000000"/>
                </a:solidFill>
                <a:cs typeface="Tahoma" pitchFamily="34" charset="0"/>
              </a:rPr>
              <a:t>&gt;</a:t>
            </a:r>
            <a:r>
              <a:rPr lang="ru-RU" altLang="ru-RU" sz="1400" dirty="0">
                <a:solidFill>
                  <a:srgbClr val="000000"/>
                </a:solidFill>
                <a:cs typeface="Tahoma" pitchFamily="34" charset="0"/>
              </a:rPr>
              <a:t> ввести запрашиваемую информацию и подтвердить платеж</a:t>
            </a:r>
          </a:p>
          <a:p>
            <a:pPr algn="just" eaLnBrk="1" hangingPunct="1">
              <a:lnSpc>
                <a:spcPct val="100000"/>
              </a:lnSpc>
            </a:pPr>
            <a:endParaRPr lang="ru-RU" altLang="ru-RU" sz="1400" dirty="0">
              <a:solidFill>
                <a:srgbClr val="000000"/>
              </a:solidFill>
              <a:cs typeface="Tahoma" pitchFamily="34" charset="0"/>
            </a:endParaRPr>
          </a:p>
          <a:p>
            <a:pPr algn="just" eaLnBrk="1" hangingPunct="1">
              <a:lnSpc>
                <a:spcPct val="100000"/>
              </a:lnSpc>
            </a:pPr>
            <a:endParaRPr lang="ru-RU" altLang="ru-RU" sz="1400" dirty="0">
              <a:solidFill>
                <a:srgbClr val="000000"/>
              </a:solidFill>
              <a:cs typeface="Tahoma" pitchFamily="34" charset="0"/>
            </a:endParaRPr>
          </a:p>
          <a:p>
            <a:pPr algn="just" eaLnBrk="1" hangingPunct="1">
              <a:lnSpc>
                <a:spcPct val="100000"/>
              </a:lnSpc>
            </a:pPr>
            <a:endParaRPr lang="ru-RU" altLang="ru-RU" sz="1400" dirty="0">
              <a:solidFill>
                <a:srgbClr val="000000"/>
              </a:solidFill>
              <a:cs typeface="Tahoma" pitchFamily="34" charset="0"/>
            </a:endParaRPr>
          </a:p>
          <a:p>
            <a:pPr algn="just" eaLnBrk="1" hangingPunct="1">
              <a:lnSpc>
                <a:spcPct val="100000"/>
              </a:lnSpc>
            </a:pPr>
            <a:endParaRPr lang="ru-RU" altLang="ru-RU" sz="1400" dirty="0">
              <a:solidFill>
                <a:srgbClr val="000000"/>
              </a:solidFill>
              <a:cs typeface="Tahoma" pitchFamily="34" charset="0"/>
            </a:endParaRPr>
          </a:p>
          <a:p>
            <a:pPr algn="just" eaLnBrk="1" hangingPunct="1">
              <a:lnSpc>
                <a:spcPct val="100000"/>
              </a:lnSpc>
            </a:pPr>
            <a:endParaRPr lang="ru-RU" altLang="ru-RU" sz="1400" dirty="0">
              <a:solidFill>
                <a:srgbClr val="000000"/>
              </a:solidFill>
              <a:cs typeface="Tahoma" pitchFamily="34" charset="0"/>
            </a:endParaRPr>
          </a:p>
          <a:p>
            <a:pPr algn="just" eaLnBrk="1" hangingPunct="1">
              <a:lnSpc>
                <a:spcPct val="100000"/>
              </a:lnSpc>
            </a:pPr>
            <a:endParaRPr lang="en-US" altLang="ru-RU" sz="1400" dirty="0">
              <a:solidFill>
                <a:srgbClr val="000000"/>
              </a:solidFill>
              <a:cs typeface="Tahoma" pitchFamily="34" charset="0"/>
            </a:endParaRPr>
          </a:p>
          <a:p>
            <a:pPr algn="just" eaLnBrk="1" hangingPunct="1">
              <a:lnSpc>
                <a:spcPct val="100000"/>
              </a:lnSpc>
            </a:pPr>
            <a:endParaRPr lang="en-US" altLang="ru-RU" sz="1400" dirty="0">
              <a:solidFill>
                <a:srgbClr val="000000"/>
              </a:solidFill>
              <a:cs typeface="Tahoma" pitchFamily="34" charset="0"/>
            </a:endParaRPr>
          </a:p>
          <a:p>
            <a:pPr algn="just" eaLnBrk="1" hangingPunct="1">
              <a:lnSpc>
                <a:spcPct val="100000"/>
              </a:lnSpc>
            </a:pPr>
            <a:endParaRPr lang="ru-RU" altLang="ru-RU" sz="1400" dirty="0">
              <a:solidFill>
                <a:srgbClr val="000000"/>
              </a:solidFill>
              <a:cs typeface="Tahoma" pitchFamily="34" charset="0"/>
            </a:endParaRPr>
          </a:p>
          <a:p>
            <a:pPr algn="just" eaLnBrk="1" hangingPunct="1">
              <a:lnSpc>
                <a:spcPct val="100000"/>
              </a:lnSpc>
            </a:pPr>
            <a:endParaRPr lang="ru-RU" altLang="ru-RU" sz="1400" dirty="0">
              <a:solidFill>
                <a:srgbClr val="000000"/>
              </a:solidFill>
              <a:cs typeface="Tahoma" pitchFamily="34" charset="0"/>
            </a:endParaRPr>
          </a:p>
          <a:p>
            <a:pPr algn="just" eaLnBrk="1" hangingPunct="1">
              <a:lnSpc>
                <a:spcPct val="100000"/>
              </a:lnSpc>
            </a:pPr>
            <a:endParaRPr lang="ru-RU" altLang="ru-RU" sz="1400" dirty="0">
              <a:solidFill>
                <a:srgbClr val="000000"/>
              </a:solidFill>
              <a:cs typeface="Tahoma" pitchFamily="34" charset="0"/>
            </a:endParaRPr>
          </a:p>
          <a:p>
            <a:pPr algn="just" eaLnBrk="1" hangingPunct="1">
              <a:lnSpc>
                <a:spcPct val="100000"/>
              </a:lnSpc>
            </a:pPr>
            <a:endParaRPr lang="ru-RU" altLang="ru-RU" sz="1400" dirty="0">
              <a:solidFill>
                <a:srgbClr val="000000"/>
              </a:solidFill>
              <a:cs typeface="Tahoma" pitchFamily="34" charset="0"/>
            </a:endParaRPr>
          </a:p>
          <a:p>
            <a:pPr algn="just" eaLnBrk="1" hangingPunct="1">
              <a:lnSpc>
                <a:spcPct val="100000"/>
              </a:lnSpc>
            </a:pPr>
            <a:endParaRPr lang="ru-RU" altLang="ru-RU" sz="1400" dirty="0">
              <a:solidFill>
                <a:srgbClr val="000000"/>
              </a:solidFill>
              <a:cs typeface="Tahoma" pitchFamily="34" charset="0"/>
            </a:endParaRPr>
          </a:p>
          <a:p>
            <a:pPr algn="just" eaLnBrk="1" hangingPunct="1">
              <a:lnSpc>
                <a:spcPct val="100000"/>
              </a:lnSpc>
            </a:pPr>
            <a:r>
              <a:rPr lang="ru-RU" altLang="ru-RU" sz="1400" dirty="0">
                <a:solidFill>
                  <a:srgbClr val="000000"/>
                </a:solidFill>
                <a:cs typeface="Tahoma" pitchFamily="34" charset="0"/>
              </a:rPr>
              <a:t>Сохраните платеж в </a:t>
            </a:r>
            <a:r>
              <a:rPr lang="ru-RU" altLang="ru-RU" sz="1400" b="1" dirty="0">
                <a:solidFill>
                  <a:srgbClr val="007E39"/>
                </a:solidFill>
                <a:cs typeface="Tahoma" pitchFamily="34" charset="0"/>
              </a:rPr>
              <a:t>ШАБЛОНАХ</a:t>
            </a:r>
            <a:r>
              <a:rPr lang="ru-RU" altLang="ru-RU" sz="1400" dirty="0">
                <a:solidFill>
                  <a:srgbClr val="000000"/>
                </a:solidFill>
                <a:cs typeface="Tahoma" pitchFamily="34" charset="0"/>
              </a:rPr>
              <a:t> и</a:t>
            </a:r>
            <a:r>
              <a:rPr lang="en-US" altLang="ru-RU" sz="1400" dirty="0">
                <a:solidFill>
                  <a:srgbClr val="000000"/>
                </a:solidFill>
                <a:cs typeface="Tahoma" pitchFamily="34" charset="0"/>
              </a:rPr>
              <a:t>/</a:t>
            </a:r>
            <a:r>
              <a:rPr lang="ru-RU" altLang="ru-RU" sz="1400" dirty="0">
                <a:solidFill>
                  <a:srgbClr val="000000"/>
                </a:solidFill>
                <a:cs typeface="Tahoma" pitchFamily="34" charset="0"/>
              </a:rPr>
              <a:t>или подключите </a:t>
            </a:r>
            <a:r>
              <a:rPr lang="ru-RU" altLang="ru-RU" sz="1400" b="1" dirty="0">
                <a:solidFill>
                  <a:srgbClr val="007E39"/>
                </a:solidFill>
                <a:cs typeface="Tahoma" pitchFamily="34" charset="0"/>
              </a:rPr>
              <a:t>АВТОПЛАТЕЖ!</a:t>
            </a:r>
          </a:p>
        </p:txBody>
      </p:sp>
      <p:pic>
        <p:nvPicPr>
          <p:cNvPr id="8" name="Рисунок 8"/>
          <p:cNvPicPr>
            <a:picLocks noChangeAspect="1" noChangeArrowheads="1"/>
          </p:cNvPicPr>
          <p:nvPr/>
        </p:nvPicPr>
        <p:blipFill>
          <a:blip r:embed="rId2"/>
          <a:srcRect l="13869" t="24886" r="15433" b="11449"/>
          <a:stretch>
            <a:fillRect/>
          </a:stretch>
        </p:blipFill>
        <p:spPr bwMode="auto">
          <a:xfrm>
            <a:off x="1333500" y="3901440"/>
            <a:ext cx="3443288" cy="2087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9"/>
          <p:cNvPicPr>
            <a:picLocks noChangeAspect="1" noChangeArrowheads="1"/>
          </p:cNvPicPr>
          <p:nvPr/>
        </p:nvPicPr>
        <p:blipFill>
          <a:blip r:embed="rId3"/>
          <a:srcRect l="14432" t="49095" r="32767" b="11433"/>
          <a:stretch>
            <a:fillRect/>
          </a:stretch>
        </p:blipFill>
        <p:spPr bwMode="auto">
          <a:xfrm>
            <a:off x="5116513" y="3828415"/>
            <a:ext cx="4089400" cy="2089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Стрелка вниз 9"/>
          <p:cNvSpPr/>
          <p:nvPr/>
        </p:nvSpPr>
        <p:spPr>
          <a:xfrm rot="6790352">
            <a:off x="2503607" y="4101960"/>
            <a:ext cx="295661" cy="482685"/>
          </a:xfrm>
          <a:prstGeom prst="downArrow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870575" y="4085590"/>
            <a:ext cx="622300" cy="500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2" name="Прямоугольник 11"/>
          <p:cNvSpPr/>
          <p:nvPr/>
        </p:nvSpPr>
        <p:spPr>
          <a:xfrm>
            <a:off x="7277100" y="5052378"/>
            <a:ext cx="1976438" cy="8651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5870575" y="5052378"/>
            <a:ext cx="1704975" cy="4111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5476875" y="4260215"/>
            <a:ext cx="373063" cy="88900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5" name="Прямоугольник 16"/>
          <p:cNvSpPr>
            <a:spLocks noChangeArrowheads="1"/>
          </p:cNvSpPr>
          <p:nvPr/>
        </p:nvSpPr>
        <p:spPr bwMode="auto">
          <a:xfrm>
            <a:off x="5413375" y="4196715"/>
            <a:ext cx="720725" cy="20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800">
                <a:solidFill>
                  <a:srgbClr val="00B050"/>
                </a:solidFill>
              </a:rPr>
              <a:t>Ромашка</a:t>
            </a:r>
          </a:p>
        </p:txBody>
      </p:sp>
      <p:sp>
        <p:nvSpPr>
          <p:cNvPr id="16" name="TextBox 14"/>
          <p:cNvSpPr txBox="1">
            <a:spLocks noChangeArrowheads="1"/>
          </p:cNvSpPr>
          <p:nvPr/>
        </p:nvSpPr>
        <p:spPr bwMode="auto">
          <a:xfrm>
            <a:off x="5849938" y="5007928"/>
            <a:ext cx="1674812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700">
                <a:solidFill>
                  <a:srgbClr val="00B050"/>
                </a:solidFill>
              </a:rPr>
              <a:t>Ромашка</a:t>
            </a:r>
          </a:p>
          <a:p>
            <a:r>
              <a:rPr lang="ru-RU" altLang="ru-RU" sz="700">
                <a:solidFill>
                  <a:schemeClr val="tx1"/>
                </a:solidFill>
              </a:rPr>
              <a:t>Услуга: Питание школьников</a:t>
            </a:r>
          </a:p>
          <a:p>
            <a:r>
              <a:rPr lang="ru-RU" altLang="ru-RU" sz="700">
                <a:solidFill>
                  <a:schemeClr val="tx1"/>
                </a:solidFill>
              </a:rPr>
              <a:t>ИНН: 1111111111</a:t>
            </a:r>
          </a:p>
          <a:p>
            <a:r>
              <a:rPr lang="ru-RU" altLang="ru-RU" sz="700">
                <a:solidFill>
                  <a:schemeClr val="tx1"/>
                </a:solidFill>
              </a:rPr>
              <a:t>р</a:t>
            </a:r>
            <a:r>
              <a:rPr lang="en-US" altLang="ru-RU" sz="700">
                <a:solidFill>
                  <a:schemeClr val="tx1"/>
                </a:solidFill>
              </a:rPr>
              <a:t>/cx: 44444444444444444444</a:t>
            </a:r>
            <a:endParaRPr lang="ru-RU" altLang="ru-RU" sz="70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Прямоугольник 46"/>
          <p:cNvSpPr/>
          <p:nvPr/>
        </p:nvSpPr>
        <p:spPr>
          <a:xfrm>
            <a:off x="0" y="81037"/>
            <a:ext cx="10237008" cy="1835292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atin typeface="Arial Narrow" panose="020B0606020202030204" pitchFamily="34" charset="0"/>
            </a:endParaRP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295275" y="3322638"/>
            <a:ext cx="9467850" cy="3933825"/>
          </a:xfrm>
          <a:prstGeom prst="rect">
            <a:avLst/>
          </a:prstGeom>
          <a:noFill/>
          <a:ln>
            <a:noFill/>
          </a:ln>
          <a:effectLst/>
          <a:extLst>
            <a:ext uri="{FAA26D3D-D897-4be2-8F04-BA451C77F1D7}"/>
          </a:extLst>
        </p:spPr>
        <p:txBody>
          <a:bodyPr lIns="0" tIns="0" rIns="0" bIns="0"/>
          <a:lstStyle/>
          <a:p>
            <a:pPr defTabSz="914400">
              <a:lnSpc>
                <a:spcPct val="95000"/>
              </a:lnSpc>
              <a:defRPr/>
            </a:pPr>
            <a:endParaRPr lang="en-US" sz="1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Line 59"/>
          <p:cNvSpPr>
            <a:spLocks noChangeShapeType="1"/>
          </p:cNvSpPr>
          <p:nvPr/>
        </p:nvSpPr>
        <p:spPr bwMode="auto">
          <a:xfrm flipH="1">
            <a:off x="-1" y="754137"/>
            <a:ext cx="10277474" cy="45719"/>
          </a:xfrm>
          <a:prstGeom prst="line">
            <a:avLst/>
          </a:prstGeom>
          <a:noFill/>
          <a:ln w="50800">
            <a:solidFill>
              <a:srgbClr val="00B050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0" y="126756"/>
            <a:ext cx="5603875" cy="67310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511175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b="1" i="0" u="none" strike="noStrike" kern="1200" cap="none" spc="0" normalizeH="0" baseline="0" noProof="0" dirty="0" smtClean="0">
                <a:ln>
                  <a:noFill/>
                </a:ln>
                <a:solidFill>
                  <a:srgbClr val="0066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АВТОПЛАТЕЖ</a:t>
            </a:r>
          </a:p>
        </p:txBody>
      </p:sp>
      <p:sp>
        <p:nvSpPr>
          <p:cNvPr id="6" name="Прямоугольник 6"/>
          <p:cNvSpPr>
            <a:spLocks noChangeArrowheads="1"/>
          </p:cNvSpPr>
          <p:nvPr/>
        </p:nvSpPr>
        <p:spPr bwMode="auto">
          <a:xfrm>
            <a:off x="1231900" y="1303973"/>
            <a:ext cx="7748588" cy="77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4281" tIns="32140" rIns="64281" bIns="32140">
            <a:spAutoFit/>
          </a:bodyPr>
          <a:lstStyle/>
          <a:p>
            <a:pPr algn="just" defTabSz="641350"/>
            <a:r>
              <a:rPr lang="ru-RU" altLang="ru-RU" sz="1700" b="1" dirty="0">
                <a:solidFill>
                  <a:srgbClr val="006600"/>
                </a:solidFill>
                <a:latin typeface="Helvetica" pitchFamily="34" charset="0"/>
                <a:cs typeface="Helvetica" pitchFamily="34" charset="0"/>
                <a:sym typeface="Gill Sans"/>
              </a:rPr>
              <a:t>Для своевременного пополнения лицевого счета школьной карты подключите к своей банковской карте Сбербанка услугу </a:t>
            </a:r>
            <a:r>
              <a:rPr lang="en-US" altLang="ru-RU" sz="1700" b="1" dirty="0">
                <a:solidFill>
                  <a:srgbClr val="006600"/>
                </a:solidFill>
                <a:latin typeface="Helvetica" pitchFamily="34" charset="0"/>
                <a:cs typeface="Helvetica" pitchFamily="34" charset="0"/>
                <a:sym typeface="Gill Sans"/>
              </a:rPr>
              <a:t>“</a:t>
            </a:r>
            <a:r>
              <a:rPr lang="ru-RU" altLang="ru-RU" sz="1700" b="1" dirty="0">
                <a:solidFill>
                  <a:srgbClr val="006600"/>
                </a:solidFill>
                <a:latin typeface="Helvetica" pitchFamily="34" charset="0"/>
                <a:cs typeface="Helvetica" pitchFamily="34" charset="0"/>
                <a:sym typeface="Gill Sans"/>
              </a:rPr>
              <a:t>Автоплатеж</a:t>
            </a:r>
            <a:r>
              <a:rPr lang="en-US" altLang="ru-RU" sz="1700" b="1" dirty="0">
                <a:solidFill>
                  <a:srgbClr val="006600"/>
                </a:solidFill>
                <a:latin typeface="Helvetica" pitchFamily="34" charset="0"/>
                <a:cs typeface="Helvetica" pitchFamily="34" charset="0"/>
                <a:sym typeface="Gill Sans"/>
              </a:rPr>
              <a:t>”</a:t>
            </a:r>
            <a:r>
              <a:rPr lang="ru-RU" altLang="ru-RU" sz="1700" b="1" dirty="0">
                <a:solidFill>
                  <a:srgbClr val="006600"/>
                </a:solidFill>
                <a:latin typeface="Helvetica" pitchFamily="34" charset="0"/>
                <a:cs typeface="Helvetica" pitchFamily="34" charset="0"/>
                <a:sym typeface="Gill Sans"/>
              </a:rPr>
              <a:t> 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1231900" y="2188210"/>
            <a:ext cx="7748588" cy="3554413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defTabSz="410688">
              <a:defRPr/>
            </a:pPr>
            <a:r>
              <a:rPr lang="ru-RU" sz="1400" b="1" kern="0" dirty="0">
                <a:solidFill>
                  <a:srgbClr val="FF9900"/>
                </a:solidFill>
                <a:latin typeface="Helvetica" panose="020B0604020202020204" pitchFamily="34" charset="0"/>
                <a:cs typeface="Helvetica" panose="020B0604020202020204" pitchFamily="34" charset="0"/>
                <a:sym typeface="Gill Sans"/>
              </a:rPr>
              <a:t>Что такое </a:t>
            </a:r>
            <a:r>
              <a:rPr lang="ru-RU" sz="1400" b="1" kern="0" dirty="0" err="1">
                <a:solidFill>
                  <a:srgbClr val="FF9900"/>
                </a:solidFill>
                <a:latin typeface="Helvetica" panose="020B0604020202020204" pitchFamily="34" charset="0"/>
                <a:cs typeface="Helvetica" panose="020B0604020202020204" pitchFamily="34" charset="0"/>
                <a:sym typeface="Gill Sans"/>
              </a:rPr>
              <a:t>Автоплатеж</a:t>
            </a:r>
            <a:r>
              <a:rPr lang="ru-RU" sz="1400" b="1" kern="0" dirty="0">
                <a:solidFill>
                  <a:srgbClr val="FF9900"/>
                </a:solidFill>
                <a:latin typeface="Helvetica" panose="020B0604020202020204" pitchFamily="34" charset="0"/>
                <a:cs typeface="Helvetica" panose="020B0604020202020204" pitchFamily="34" charset="0"/>
                <a:sym typeface="Gill Sans"/>
              </a:rPr>
              <a:t>?</a:t>
            </a:r>
          </a:p>
          <a:p>
            <a:pPr algn="just" defTabSz="410688">
              <a:defRPr/>
            </a:pPr>
            <a:r>
              <a:rPr lang="ru-RU" sz="1400" kern="0" dirty="0">
                <a:solidFill>
                  <a:srgbClr val="000000"/>
                </a:solidFill>
                <a:cs typeface="Helvetica" panose="020B0604020202020204" pitchFamily="34" charset="0"/>
                <a:sym typeface="Gill Sans"/>
              </a:rPr>
              <a:t>Сервис по выполнению автоматического регулярного списания со счета банковской карты клиента (родителя) на лицевой счет карты ребенка. Дата и сумма списания устанавливается клиентом  самостоятельно при подключении услуги. </a:t>
            </a:r>
          </a:p>
          <a:p>
            <a:pPr algn="just" defTabSz="410688">
              <a:defRPr/>
            </a:pPr>
            <a:r>
              <a:rPr lang="ru-RU" i="1" kern="0" dirty="0">
                <a:solidFill>
                  <a:srgbClr val="000000"/>
                </a:solidFill>
                <a:cs typeface="Helvetica" panose="020B0604020202020204" pitchFamily="34" charset="0"/>
                <a:sym typeface="Gill Sans"/>
              </a:rPr>
              <a:t>(</a:t>
            </a:r>
            <a:r>
              <a:rPr lang="ru-RU" sz="1050" i="1" kern="0" dirty="0">
                <a:solidFill>
                  <a:srgbClr val="000000"/>
                </a:solidFill>
                <a:cs typeface="Helvetica" panose="020B0604020202020204" pitchFamily="34" charset="0"/>
                <a:sym typeface="Gill Sans"/>
              </a:rPr>
              <a:t>При необходимости возможно внести изменения в параметры </a:t>
            </a:r>
            <a:r>
              <a:rPr lang="ru-RU" sz="1050" i="1" kern="0" dirty="0" err="1">
                <a:solidFill>
                  <a:srgbClr val="000000"/>
                </a:solidFill>
                <a:cs typeface="Helvetica" panose="020B0604020202020204" pitchFamily="34" charset="0"/>
                <a:sym typeface="Gill Sans"/>
              </a:rPr>
              <a:t>Автоплатежа</a:t>
            </a:r>
            <a:r>
              <a:rPr lang="ru-RU" sz="1050" i="1" kern="0" dirty="0">
                <a:solidFill>
                  <a:srgbClr val="000000"/>
                </a:solidFill>
                <a:cs typeface="Helvetica" panose="020B0604020202020204" pitchFamily="34" charset="0"/>
                <a:sym typeface="Gill Sans"/>
              </a:rPr>
              <a:t> по сумме и дате списания)</a:t>
            </a:r>
          </a:p>
          <a:p>
            <a:pPr algn="just" defTabSz="410688">
              <a:defRPr/>
            </a:pPr>
            <a:endParaRPr lang="ru-RU" sz="1400" b="1" kern="0" dirty="0">
              <a:solidFill>
                <a:srgbClr val="FF9900"/>
              </a:solidFill>
              <a:latin typeface="Helvetica" panose="020B0604020202020204" pitchFamily="34" charset="0"/>
              <a:cs typeface="Helvetica" panose="020B0604020202020204" pitchFamily="34" charset="0"/>
              <a:sym typeface="Gill Sans"/>
            </a:endParaRPr>
          </a:p>
          <a:p>
            <a:pPr algn="just" defTabSz="410688">
              <a:defRPr/>
            </a:pPr>
            <a:r>
              <a:rPr lang="ru-RU" sz="1400" b="1" kern="0" dirty="0">
                <a:solidFill>
                  <a:srgbClr val="FF9900"/>
                </a:solidFill>
                <a:latin typeface="Helvetica" panose="020B0604020202020204" pitchFamily="34" charset="0"/>
                <a:cs typeface="Helvetica" panose="020B0604020202020204" pitchFamily="34" charset="0"/>
                <a:sym typeface="Gill Sans"/>
              </a:rPr>
              <a:t>Что нужно?</a:t>
            </a:r>
          </a:p>
          <a:p>
            <a:pPr algn="just" defTabSz="410688">
              <a:defRPr/>
            </a:pPr>
            <a:r>
              <a:rPr lang="ru-RU" sz="1400" kern="0" dirty="0">
                <a:solidFill>
                  <a:srgbClr val="000000"/>
                </a:solidFill>
                <a:cs typeface="Helvetica" panose="020B0604020202020204" pitchFamily="34" charset="0"/>
                <a:sym typeface="Gill Sans"/>
              </a:rPr>
              <a:t>Банковская карта Сбербанка и мобильный телефон.</a:t>
            </a:r>
          </a:p>
          <a:p>
            <a:pPr algn="just" defTabSz="410688">
              <a:defRPr/>
            </a:pPr>
            <a:endParaRPr lang="ru-RU" sz="1400" b="1" kern="0" dirty="0">
              <a:solidFill>
                <a:srgbClr val="FF9900"/>
              </a:solidFill>
              <a:latin typeface="Helvetica" panose="020B0604020202020204" pitchFamily="34" charset="0"/>
              <a:cs typeface="Helvetica" panose="020B0604020202020204" pitchFamily="34" charset="0"/>
              <a:sym typeface="Gill Sans"/>
            </a:endParaRPr>
          </a:p>
          <a:p>
            <a:pPr algn="just" defTabSz="410688">
              <a:defRPr/>
            </a:pPr>
            <a:r>
              <a:rPr lang="ru-RU" sz="1400" b="1" kern="0" dirty="0">
                <a:solidFill>
                  <a:srgbClr val="FF9900"/>
                </a:solidFill>
                <a:latin typeface="Helvetica" panose="020B0604020202020204" pitchFamily="34" charset="0"/>
                <a:cs typeface="Helvetica" panose="020B0604020202020204" pitchFamily="34" charset="0"/>
                <a:sym typeface="Gill Sans"/>
              </a:rPr>
              <a:t>Где подключить?</a:t>
            </a:r>
          </a:p>
          <a:p>
            <a:pPr algn="just" defTabSz="410688">
              <a:defRPr/>
            </a:pPr>
            <a:r>
              <a:rPr lang="ru-RU" sz="1400" kern="0" dirty="0">
                <a:solidFill>
                  <a:srgbClr val="000000"/>
                </a:solidFill>
                <a:cs typeface="Helvetica" panose="020B0604020202020204" pitchFamily="34" charset="0"/>
                <a:sym typeface="Gill Sans"/>
              </a:rPr>
              <a:t>Услуга доступна для подключения в:</a:t>
            </a:r>
          </a:p>
          <a:p>
            <a:pPr algn="just" defTabSz="410688">
              <a:defRPr/>
            </a:pPr>
            <a:r>
              <a:rPr lang="ru-RU" sz="1400" kern="0" dirty="0">
                <a:solidFill>
                  <a:srgbClr val="000000"/>
                </a:solidFill>
                <a:cs typeface="Helvetica" panose="020B0604020202020204" pitchFamily="34" charset="0"/>
                <a:sym typeface="Gill Sans"/>
              </a:rPr>
              <a:t>Мобильном приложении/Сбербанк Онлайн/ Платёжных терминалах.</a:t>
            </a:r>
          </a:p>
          <a:p>
            <a:pPr algn="just" defTabSz="410688">
              <a:defRPr/>
            </a:pPr>
            <a:endParaRPr lang="ru-RU" sz="1400" b="1" kern="0" dirty="0">
              <a:solidFill>
                <a:srgbClr val="FF9900"/>
              </a:solidFill>
              <a:latin typeface="Helvetica" panose="020B0604020202020204" pitchFamily="34" charset="0"/>
              <a:cs typeface="Helvetica" panose="020B0604020202020204" pitchFamily="34" charset="0"/>
              <a:sym typeface="Gill Sans"/>
            </a:endParaRPr>
          </a:p>
          <a:p>
            <a:pPr algn="just" defTabSz="410688">
              <a:defRPr/>
            </a:pPr>
            <a:r>
              <a:rPr lang="ru-RU" sz="1400" b="1" kern="0" dirty="0">
                <a:solidFill>
                  <a:srgbClr val="FF9900"/>
                </a:solidFill>
                <a:latin typeface="Helvetica" panose="020B0604020202020204" pitchFamily="34" charset="0"/>
                <a:cs typeface="Helvetica" panose="020B0604020202020204" pitchFamily="34" charset="0"/>
                <a:sym typeface="Gill Sans"/>
              </a:rPr>
              <a:t>Как работает </a:t>
            </a:r>
            <a:r>
              <a:rPr lang="ru-RU" sz="1400" b="1" kern="0" dirty="0" err="1">
                <a:solidFill>
                  <a:srgbClr val="FF9900"/>
                </a:solidFill>
                <a:latin typeface="Helvetica" panose="020B0604020202020204" pitchFamily="34" charset="0"/>
                <a:cs typeface="Helvetica" panose="020B0604020202020204" pitchFamily="34" charset="0"/>
                <a:sym typeface="Gill Sans"/>
              </a:rPr>
              <a:t>Автоплатеж</a:t>
            </a:r>
            <a:r>
              <a:rPr lang="ru-RU" sz="1400" b="1" kern="0" dirty="0">
                <a:solidFill>
                  <a:srgbClr val="FF9900"/>
                </a:solidFill>
                <a:latin typeface="Helvetica" panose="020B0604020202020204" pitchFamily="34" charset="0"/>
                <a:cs typeface="Helvetica" panose="020B0604020202020204" pitchFamily="34" charset="0"/>
                <a:sym typeface="Gill Sans"/>
              </a:rPr>
              <a:t>?</a:t>
            </a:r>
          </a:p>
          <a:p>
            <a:pPr algn="just" defTabSz="410688">
              <a:defRPr/>
            </a:pPr>
            <a:r>
              <a:rPr lang="ru-RU" sz="1400" kern="0" dirty="0">
                <a:solidFill>
                  <a:srgbClr val="000000"/>
                </a:solidFill>
                <a:cs typeface="Helvetica" panose="020B0604020202020204" pitchFamily="34" charset="0"/>
                <a:sym typeface="Gill Sans"/>
              </a:rPr>
              <a:t>За день до платежа клиенту на мобильный телефон с номера 900 приходит СМС о предстоящем платеже. В день платежа со счета банковской карты происходит списание суммы платежа. При необходимости клиент может отказаться от платежа, отправив на номер 900 полученный в смс код отмены операции.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Прямоугольник 46"/>
          <p:cNvSpPr/>
          <p:nvPr/>
        </p:nvSpPr>
        <p:spPr>
          <a:xfrm>
            <a:off x="0" y="81037"/>
            <a:ext cx="10237008" cy="1835292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atin typeface="Arial Narrow" panose="020B0606020202030204" pitchFamily="34" charset="0"/>
            </a:endParaRP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295275" y="3322638"/>
            <a:ext cx="9467850" cy="3933825"/>
          </a:xfrm>
          <a:prstGeom prst="rect">
            <a:avLst/>
          </a:prstGeom>
          <a:noFill/>
          <a:ln>
            <a:noFill/>
          </a:ln>
          <a:effectLst/>
          <a:extLst>
            <a:ext uri="{FAA26D3D-D897-4be2-8F04-BA451C77F1D7}"/>
          </a:extLst>
        </p:spPr>
        <p:txBody>
          <a:bodyPr lIns="0" tIns="0" rIns="0" bIns="0"/>
          <a:lstStyle/>
          <a:p>
            <a:pPr defTabSz="914400">
              <a:lnSpc>
                <a:spcPct val="95000"/>
              </a:lnSpc>
              <a:defRPr/>
            </a:pPr>
            <a:endParaRPr lang="en-US" sz="1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Line 59"/>
          <p:cNvSpPr>
            <a:spLocks noChangeShapeType="1"/>
          </p:cNvSpPr>
          <p:nvPr/>
        </p:nvSpPr>
        <p:spPr bwMode="auto">
          <a:xfrm flipH="1">
            <a:off x="-1" y="754137"/>
            <a:ext cx="10277474" cy="45719"/>
          </a:xfrm>
          <a:prstGeom prst="line">
            <a:avLst/>
          </a:prstGeom>
          <a:noFill/>
          <a:ln w="50800">
            <a:solidFill>
              <a:srgbClr val="00B050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0" y="126756"/>
            <a:ext cx="5603875" cy="67310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511175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b="1" i="0" u="none" strike="noStrike" kern="1200" cap="none" spc="0" normalizeH="0" baseline="0" noProof="0" dirty="0" smtClean="0">
                <a:ln>
                  <a:noFill/>
                </a:ln>
                <a:solidFill>
                  <a:srgbClr val="0066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ПОПОЛНЕНИЕ</a:t>
            </a:r>
            <a:r>
              <a:rPr kumimoji="0" lang="ru-RU" altLang="ru-RU" b="1" i="0" u="none" strike="noStrike" kern="1200" cap="none" spc="0" normalizeH="0" noProof="0" dirty="0" smtClean="0">
                <a:ln>
                  <a:noFill/>
                </a:ln>
                <a:solidFill>
                  <a:srgbClr val="0066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ЧЕРЕЗ ИНТЕРНЕТ</a:t>
            </a:r>
            <a:endParaRPr kumimoji="0" lang="ru-RU" altLang="ru-RU" b="1" i="0" u="none" strike="noStrike" kern="1200" cap="none" spc="0" normalizeH="0" baseline="0" noProof="0" dirty="0" smtClean="0">
              <a:ln>
                <a:noFill/>
              </a:ln>
              <a:solidFill>
                <a:srgbClr val="0066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45453" y="1379220"/>
            <a:ext cx="4759007" cy="20330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8" name="Прямая со стрелкой 7"/>
          <p:cNvCxnSpPr/>
          <p:nvPr/>
        </p:nvCxnSpPr>
        <p:spPr>
          <a:xfrm rot="10800000">
            <a:off x="3529014" y="2049780"/>
            <a:ext cx="6034086" cy="1588"/>
          </a:xfrm>
          <a:prstGeom prst="straightConnector1">
            <a:avLst/>
          </a:prstGeom>
          <a:ln w="38100">
            <a:solidFill>
              <a:srgbClr val="F5910B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12"/>
          <p:cNvSpPr txBox="1">
            <a:spLocks noChangeArrowheads="1"/>
          </p:cNvSpPr>
          <p:nvPr/>
        </p:nvSpPr>
        <p:spPr bwMode="auto">
          <a:xfrm>
            <a:off x="8627333" y="1625919"/>
            <a:ext cx="935769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/>
            <a:r>
              <a:rPr lang="ru-RU" altLang="ru-RU" sz="1600" b="1" dirty="0" smtClean="0">
                <a:solidFill>
                  <a:schemeClr val="tx1"/>
                </a:solidFill>
              </a:rPr>
              <a:t>Нажать</a:t>
            </a:r>
            <a:endParaRPr lang="ru-RU" altLang="ru-RU" sz="1600" b="1" dirty="0">
              <a:solidFill>
                <a:schemeClr val="tx1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640160" y="979110"/>
            <a:ext cx="194316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ru-RU" sz="1600" b="1" dirty="0" smtClean="0">
                <a:solidFill>
                  <a:srgbClr val="003300"/>
                </a:solidFill>
                <a:latin typeface="Helvetica" pitchFamily="34" charset="0"/>
                <a:cs typeface="Helvetica" pitchFamily="34" charset="0"/>
                <a:sym typeface="Gill Sans"/>
              </a:rPr>
              <a:t>school.glolime.ru</a:t>
            </a:r>
            <a:r>
              <a:rPr lang="ru-RU" altLang="ru-RU" sz="1600" b="1" dirty="0" smtClean="0">
                <a:solidFill>
                  <a:srgbClr val="003300"/>
                </a:solidFill>
                <a:latin typeface="Helvetica" pitchFamily="34" charset="0"/>
                <a:cs typeface="Helvetica" pitchFamily="34" charset="0"/>
                <a:sym typeface="Gill Sans"/>
              </a:rPr>
              <a:t> </a:t>
            </a:r>
            <a:endParaRPr lang="ru-RU" sz="1600" dirty="0">
              <a:solidFill>
                <a:srgbClr val="003300"/>
              </a:solidFill>
            </a:endParaRPr>
          </a:p>
        </p:txBody>
      </p:sp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95275" y="3720602"/>
            <a:ext cx="5010290" cy="1979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12" name="Прямая со стрелкой 11"/>
          <p:cNvCxnSpPr/>
          <p:nvPr/>
        </p:nvCxnSpPr>
        <p:spPr>
          <a:xfrm rot="10800000">
            <a:off x="4405315" y="5408612"/>
            <a:ext cx="5357811" cy="1589"/>
          </a:xfrm>
          <a:prstGeom prst="straightConnector1">
            <a:avLst/>
          </a:prstGeom>
          <a:ln w="38100">
            <a:solidFill>
              <a:srgbClr val="F5910B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2"/>
          <p:cNvSpPr txBox="1">
            <a:spLocks noChangeArrowheads="1"/>
          </p:cNvSpPr>
          <p:nvPr/>
        </p:nvSpPr>
        <p:spPr bwMode="auto">
          <a:xfrm>
            <a:off x="8615527" y="5008502"/>
            <a:ext cx="1099980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/>
            <a:r>
              <a:rPr lang="ru-RU" altLang="ru-RU" sz="1600" b="1" dirty="0" smtClean="0">
                <a:solidFill>
                  <a:schemeClr val="tx1"/>
                </a:solidFill>
              </a:rPr>
              <a:t>Выбрать</a:t>
            </a:r>
            <a:endParaRPr lang="ru-RU" altLang="ru-RU" sz="1600" b="1" dirty="0">
              <a:solidFill>
                <a:schemeClr val="tx1"/>
              </a:solidFill>
            </a:endParaRPr>
          </a:p>
        </p:txBody>
      </p:sp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56351" y="5777817"/>
            <a:ext cx="4853940" cy="14786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16" name="Прямая со стрелкой 15"/>
          <p:cNvCxnSpPr/>
          <p:nvPr/>
        </p:nvCxnSpPr>
        <p:spPr>
          <a:xfrm rot="10800000">
            <a:off x="4357696" y="6300150"/>
            <a:ext cx="5357811" cy="1589"/>
          </a:xfrm>
          <a:prstGeom prst="straightConnector1">
            <a:avLst/>
          </a:prstGeom>
          <a:ln w="38100">
            <a:solidFill>
              <a:srgbClr val="F5910B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2"/>
          <p:cNvSpPr txBox="1">
            <a:spLocks noChangeArrowheads="1"/>
          </p:cNvSpPr>
          <p:nvPr/>
        </p:nvSpPr>
        <p:spPr bwMode="auto">
          <a:xfrm>
            <a:off x="5442394" y="5900040"/>
            <a:ext cx="4365746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/>
            <a:r>
              <a:rPr lang="ru-RU" altLang="ru-RU" sz="1600" b="1" dirty="0" smtClean="0">
                <a:solidFill>
                  <a:schemeClr val="tx1"/>
                </a:solidFill>
              </a:rPr>
              <a:t>Ввести номер счета и совершить платеж</a:t>
            </a:r>
            <a:endParaRPr lang="ru-RU" altLang="ru-RU" sz="16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Прямоугольник 46"/>
          <p:cNvSpPr/>
          <p:nvPr/>
        </p:nvSpPr>
        <p:spPr>
          <a:xfrm>
            <a:off x="0" y="81037"/>
            <a:ext cx="10237008" cy="1835292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atin typeface="Arial Narrow" panose="020B0606020202030204" pitchFamily="34" charset="0"/>
            </a:endParaRP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295275" y="3322638"/>
            <a:ext cx="9467850" cy="3933825"/>
          </a:xfrm>
          <a:prstGeom prst="rect">
            <a:avLst/>
          </a:prstGeom>
          <a:noFill/>
          <a:ln>
            <a:noFill/>
          </a:ln>
          <a:effectLst/>
          <a:extLst>
            <a:ext uri="{FAA26D3D-D897-4be2-8F04-BA451C77F1D7}"/>
          </a:extLst>
        </p:spPr>
        <p:txBody>
          <a:bodyPr lIns="0" tIns="0" rIns="0" bIns="0"/>
          <a:lstStyle/>
          <a:p>
            <a:pPr defTabSz="914400">
              <a:lnSpc>
                <a:spcPct val="95000"/>
              </a:lnSpc>
              <a:defRPr/>
            </a:pPr>
            <a:endParaRPr lang="en-US" sz="1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Line 59"/>
          <p:cNvSpPr>
            <a:spLocks noChangeShapeType="1"/>
          </p:cNvSpPr>
          <p:nvPr/>
        </p:nvSpPr>
        <p:spPr bwMode="auto">
          <a:xfrm flipH="1">
            <a:off x="-1" y="754137"/>
            <a:ext cx="10277474" cy="45719"/>
          </a:xfrm>
          <a:prstGeom prst="line">
            <a:avLst/>
          </a:prstGeom>
          <a:noFill/>
          <a:ln w="50800">
            <a:solidFill>
              <a:srgbClr val="00B050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0" y="81037"/>
            <a:ext cx="5603875" cy="67310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511175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66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ОПЛАТА ЛЬГОТНОГО ПИТАНИЯ</a:t>
            </a:r>
          </a:p>
        </p:txBody>
      </p:sp>
      <p:sp>
        <p:nvSpPr>
          <p:cNvPr id="6" name="Прямоугольник 10"/>
          <p:cNvSpPr>
            <a:spLocks noChangeArrowheads="1"/>
          </p:cNvSpPr>
          <p:nvPr/>
        </p:nvSpPr>
        <p:spPr bwMode="auto">
          <a:xfrm>
            <a:off x="1417320" y="1519555"/>
            <a:ext cx="7720013" cy="45166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120000"/>
              </a:lnSpc>
              <a:spcBef>
                <a:spcPct val="20000"/>
              </a:spcBef>
              <a:buChar char="•"/>
              <a:defRPr sz="2800">
                <a:solidFill>
                  <a:srgbClr val="00703C"/>
                </a:solidFill>
                <a:latin typeface="Arial" pitchFamily="34" charset="0"/>
              </a:defRPr>
            </a:lvl1pPr>
            <a:lvl2pPr marL="742950" indent="-285750">
              <a:lnSpc>
                <a:spcPct val="120000"/>
              </a:lnSpc>
              <a:spcBef>
                <a:spcPct val="20000"/>
              </a:spcBef>
              <a:buChar char="–"/>
              <a:defRPr sz="2000">
                <a:solidFill>
                  <a:srgbClr val="00703C"/>
                </a:solidFill>
                <a:latin typeface="Arial" pitchFamily="34" charset="0"/>
              </a:defRPr>
            </a:lvl2pPr>
            <a:lvl3pPr marL="1143000" indent="-228600">
              <a:lnSpc>
                <a:spcPct val="120000"/>
              </a:lnSpc>
              <a:spcBef>
                <a:spcPct val="20000"/>
              </a:spcBef>
              <a:buChar char="•"/>
              <a:defRPr sz="2000">
                <a:solidFill>
                  <a:srgbClr val="00703C"/>
                </a:solidFill>
                <a:latin typeface="Arial" pitchFamily="34" charset="0"/>
              </a:defRPr>
            </a:lvl3pPr>
            <a:lvl4pPr marL="1600200" indent="-228600">
              <a:lnSpc>
                <a:spcPct val="120000"/>
              </a:lnSpc>
              <a:spcBef>
                <a:spcPct val="20000"/>
              </a:spcBef>
              <a:buChar char="–"/>
              <a:defRPr sz="2000">
                <a:solidFill>
                  <a:srgbClr val="404040"/>
                </a:solidFill>
                <a:latin typeface="Arial" pitchFamily="34" charset="0"/>
              </a:defRPr>
            </a:lvl4pPr>
            <a:lvl5pPr marL="2057400" indent="-228600">
              <a:lnSpc>
                <a:spcPct val="120000"/>
              </a:lnSpc>
              <a:spcBef>
                <a:spcPct val="20000"/>
              </a:spcBef>
              <a:buChar char="»"/>
              <a:defRPr sz="2000">
                <a:solidFill>
                  <a:srgbClr val="404040"/>
                </a:solidFill>
                <a:latin typeface="Arial" pitchFamily="34" charset="0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pitchFamily="34" charset="0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pitchFamily="34" charset="0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pitchFamily="34" charset="0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pitchFamily="34" charset="0"/>
              </a:defRPr>
            </a:lvl9pPr>
          </a:lstStyle>
          <a:p>
            <a:pPr algn="just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800" dirty="0" smtClean="0">
                <a:solidFill>
                  <a:schemeClr val="tx1"/>
                </a:solidFill>
                <a:cs typeface="Tahoma" pitchFamily="34" charset="0"/>
              </a:rPr>
              <a:t>Оплата льготного питания (софинансирование), осуществляется </a:t>
            </a:r>
          </a:p>
          <a:p>
            <a:pPr algn="just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800" b="1" dirty="0" smtClean="0">
                <a:solidFill>
                  <a:srgbClr val="FF9900"/>
                </a:solidFill>
                <a:cs typeface="Tahoma" pitchFamily="34" charset="0"/>
              </a:rPr>
              <a:t>в адрес школы</a:t>
            </a:r>
            <a:r>
              <a:rPr lang="ru-RU" altLang="ru-RU" sz="1800" b="1" dirty="0" smtClean="0">
                <a:solidFill>
                  <a:schemeClr val="tx1"/>
                </a:solidFill>
                <a:cs typeface="Tahoma" pitchFamily="34" charset="0"/>
              </a:rPr>
              <a:t> </a:t>
            </a:r>
            <a:r>
              <a:rPr lang="ru-RU" altLang="ru-RU" sz="1800" dirty="0" smtClean="0">
                <a:solidFill>
                  <a:schemeClr val="tx1"/>
                </a:solidFill>
                <a:cs typeface="Tahoma" pitchFamily="34" charset="0"/>
              </a:rPr>
              <a:t>по выставленным квитанциям во всех каналах приема платежей Сбербанка:</a:t>
            </a:r>
          </a:p>
          <a:p>
            <a:pPr marL="285750" indent="-285750" algn="ctr">
              <a:lnSpc>
                <a:spcPct val="115000"/>
              </a:lnSpc>
              <a:spcBef>
                <a:spcPct val="0"/>
              </a:spcBef>
              <a:defRPr/>
            </a:pPr>
            <a:r>
              <a:rPr lang="ru-RU" altLang="ru-RU" sz="1800" b="1" dirty="0" smtClean="0">
                <a:solidFill>
                  <a:srgbClr val="FF9900"/>
                </a:solidFill>
                <a:cs typeface="Tahoma" pitchFamily="34" charset="0"/>
              </a:rPr>
              <a:t>Поиск по штрих-коду</a:t>
            </a:r>
          </a:p>
          <a:p>
            <a:pPr marL="285750" indent="-285750" algn="ctr">
              <a:lnSpc>
                <a:spcPct val="115000"/>
              </a:lnSpc>
              <a:spcBef>
                <a:spcPct val="0"/>
              </a:spcBef>
              <a:defRPr/>
            </a:pPr>
            <a:r>
              <a:rPr lang="ru-RU" altLang="ru-RU" sz="1800" b="1" dirty="0" smtClean="0">
                <a:solidFill>
                  <a:srgbClr val="FF9900"/>
                </a:solidFill>
                <a:cs typeface="Tahoma" pitchFamily="34" charset="0"/>
              </a:rPr>
              <a:t>Поиск по ИНН школы</a:t>
            </a:r>
          </a:p>
          <a:p>
            <a:pPr marL="285750" indent="-285750" algn="just">
              <a:lnSpc>
                <a:spcPct val="115000"/>
              </a:lnSpc>
              <a:spcBef>
                <a:spcPct val="0"/>
              </a:spcBef>
              <a:defRPr/>
            </a:pPr>
            <a:endParaRPr lang="ru-RU" altLang="ru-RU" sz="1800" dirty="0" smtClean="0">
              <a:solidFill>
                <a:srgbClr val="FF9900"/>
              </a:solidFill>
              <a:cs typeface="Tahoma" pitchFamily="34" charset="0"/>
            </a:endParaRPr>
          </a:p>
          <a:p>
            <a:pPr marL="285750" indent="-285750" algn="just">
              <a:lnSpc>
                <a:spcPct val="115000"/>
              </a:lnSpc>
              <a:spcBef>
                <a:spcPct val="0"/>
              </a:spcBef>
              <a:defRPr/>
            </a:pPr>
            <a:endParaRPr lang="ru-RU" altLang="ru-RU" sz="1800" dirty="0" smtClean="0">
              <a:solidFill>
                <a:srgbClr val="FF9900"/>
              </a:solidFill>
              <a:cs typeface="Tahoma" pitchFamily="34" charset="0"/>
            </a:endParaRPr>
          </a:p>
          <a:p>
            <a:pPr marL="285750" indent="-285750" algn="just">
              <a:lnSpc>
                <a:spcPct val="115000"/>
              </a:lnSpc>
              <a:spcBef>
                <a:spcPct val="0"/>
              </a:spcBef>
              <a:defRPr/>
            </a:pPr>
            <a:endParaRPr lang="ru-RU" altLang="ru-RU" sz="1800" b="1" dirty="0" smtClean="0">
              <a:solidFill>
                <a:srgbClr val="FF9900"/>
              </a:solidFill>
              <a:cs typeface="Tahoma" pitchFamily="34" charset="0"/>
            </a:endParaRPr>
          </a:p>
          <a:p>
            <a:pPr marL="285750" indent="-285750" algn="just">
              <a:lnSpc>
                <a:spcPct val="115000"/>
              </a:lnSpc>
              <a:spcBef>
                <a:spcPct val="0"/>
              </a:spcBef>
              <a:defRPr/>
            </a:pPr>
            <a:endParaRPr lang="ru-RU" altLang="ru-RU" sz="1800" b="1" dirty="0" smtClean="0">
              <a:solidFill>
                <a:srgbClr val="FF9900"/>
              </a:solidFill>
              <a:cs typeface="Tahoma" pitchFamily="34" charset="0"/>
            </a:endParaRPr>
          </a:p>
          <a:p>
            <a:pPr marL="285750" indent="-285750" algn="just">
              <a:lnSpc>
                <a:spcPct val="115000"/>
              </a:lnSpc>
              <a:spcBef>
                <a:spcPct val="0"/>
              </a:spcBef>
              <a:defRPr/>
            </a:pPr>
            <a:endParaRPr lang="ru-RU" altLang="ru-RU" sz="1400" b="1" dirty="0" smtClean="0">
              <a:cs typeface="Tahoma" pitchFamily="34" charset="0"/>
            </a:endParaRPr>
          </a:p>
          <a:p>
            <a:pPr marL="285750" indent="-285750" algn="just">
              <a:lnSpc>
                <a:spcPct val="115000"/>
              </a:lnSpc>
              <a:spcBef>
                <a:spcPct val="0"/>
              </a:spcBef>
              <a:defRPr/>
            </a:pPr>
            <a:endParaRPr lang="ru-RU" altLang="ru-RU" sz="1400" b="1" dirty="0" smtClean="0">
              <a:cs typeface="Tahoma" pitchFamily="34" charset="0"/>
            </a:endParaRPr>
          </a:p>
          <a:p>
            <a:pPr algn="just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400" b="1" dirty="0" smtClean="0">
                <a:cs typeface="Tahoma" pitchFamily="34" charset="0"/>
              </a:rPr>
              <a:t>! За проведение платежей взимается комиссия с физического лица в соответствии с тарифами Банка. С информацией о тарифах можно ознакомиться на сайте </a:t>
            </a:r>
            <a:r>
              <a:rPr lang="ru-RU" sz="1600" u="sng" dirty="0" smtClean="0">
                <a:hlinkClick r:id="rId2"/>
              </a:rPr>
              <a:t>http://www.sberbank.ru/ru/person/paymentsandremittances/payments/mobile</a:t>
            </a:r>
            <a:r>
              <a:rPr lang="ru-RU" sz="1600" dirty="0" smtClean="0"/>
              <a:t>​</a:t>
            </a:r>
          </a:p>
          <a:p>
            <a:pPr algn="just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endParaRPr lang="ru-RU" altLang="ru-RU" sz="1600" b="1" dirty="0" smtClean="0">
              <a:solidFill>
                <a:srgbClr val="FF9900"/>
              </a:solidFill>
              <a:cs typeface="Tahoma" pitchFamily="34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>
            <a:clrChange>
              <a:clrFrom>
                <a:srgbClr val="F6F8F7"/>
              </a:clrFrom>
              <a:clrTo>
                <a:srgbClr val="F6F8F7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072833" y="2527618"/>
            <a:ext cx="3506787" cy="2622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Прямоугольник 46"/>
          <p:cNvSpPr/>
          <p:nvPr/>
        </p:nvSpPr>
        <p:spPr>
          <a:xfrm>
            <a:off x="0" y="81037"/>
            <a:ext cx="10237008" cy="1835292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atin typeface="Arial Narrow" panose="020B0606020202030204" pitchFamily="34" charset="0"/>
            </a:endParaRP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295275" y="3322638"/>
            <a:ext cx="9467850" cy="3933825"/>
          </a:xfrm>
          <a:prstGeom prst="rect">
            <a:avLst/>
          </a:prstGeom>
          <a:noFill/>
          <a:ln>
            <a:noFill/>
          </a:ln>
          <a:effectLst/>
          <a:extLst>
            <a:ext uri="{FAA26D3D-D897-4be2-8F04-BA451C77F1D7}"/>
          </a:extLst>
        </p:spPr>
        <p:txBody>
          <a:bodyPr lIns="0" tIns="0" rIns="0" bIns="0"/>
          <a:lstStyle/>
          <a:p>
            <a:pPr defTabSz="914400">
              <a:lnSpc>
                <a:spcPct val="95000"/>
              </a:lnSpc>
              <a:defRPr/>
            </a:pPr>
            <a:endParaRPr lang="en-US" sz="1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611188" y="3213100"/>
            <a:ext cx="8532812" cy="67310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511175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66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СПАСИБО ЗА ВНИМАНИЕ!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Прямоугольник 46"/>
          <p:cNvSpPr/>
          <p:nvPr/>
        </p:nvSpPr>
        <p:spPr>
          <a:xfrm>
            <a:off x="0" y="81037"/>
            <a:ext cx="10237008" cy="1835292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atin typeface="Arial Narrow" panose="020B0606020202030204" pitchFamily="34" charset="0"/>
            </a:endParaRP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295275" y="3322638"/>
            <a:ext cx="9467850" cy="3933825"/>
          </a:xfrm>
          <a:prstGeom prst="rect">
            <a:avLst/>
          </a:prstGeom>
          <a:noFill/>
          <a:ln>
            <a:noFill/>
          </a:ln>
          <a:effectLst/>
          <a:extLst>
            <a:ext uri="{FAA26D3D-D897-4be2-8F04-BA451C77F1D7}"/>
          </a:extLst>
        </p:spPr>
        <p:txBody>
          <a:bodyPr lIns="0" tIns="0" rIns="0" bIns="0"/>
          <a:lstStyle/>
          <a:p>
            <a:pPr defTabSz="914400">
              <a:lnSpc>
                <a:spcPct val="95000"/>
              </a:lnSpc>
              <a:defRPr/>
            </a:pPr>
            <a:endParaRPr lang="en-US" sz="1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Rectangle 3"/>
          <p:cNvSpPr txBox="1">
            <a:spLocks noChangeArrowheads="1"/>
          </p:cNvSpPr>
          <p:nvPr/>
        </p:nvSpPr>
        <p:spPr bwMode="auto">
          <a:xfrm>
            <a:off x="1651000" y="861060"/>
            <a:ext cx="7272020" cy="54635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02248" tIns="51124" rIns="102248" bIns="51124" numCol="1" anchor="t" anchorCtr="0" compatLnSpc="1">
            <a:prstTxWarp prst="textNoShape">
              <a:avLst/>
            </a:prstTxWarp>
          </a:bodyPr>
          <a:lstStyle/>
          <a:p>
            <a:pPr marL="382588" marR="0" lvl="0" indent="-382588" algn="l" defTabSz="511175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66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СОДЕРЖАНИЕ</a:t>
            </a:r>
            <a:endParaRPr kumimoji="0" lang="ru-RU" altLang="ru-RU" sz="3600" b="0" i="0" u="none" strike="noStrike" kern="1200" cap="none" spc="0" normalizeH="0" baseline="0" noProof="0" dirty="0" smtClean="0">
              <a:ln>
                <a:noFill/>
              </a:ln>
              <a:solidFill>
                <a:srgbClr val="0066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085850" marR="0" lvl="2" indent="-342900" algn="l" defTabSz="511175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Char char="•"/>
              <a:tabLst/>
              <a:defRPr/>
            </a:pPr>
            <a:r>
              <a:rPr kumimoji="0" lang="ru-RU" alt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66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Общая информация</a:t>
            </a:r>
          </a:p>
          <a:p>
            <a:pPr marL="1085850" marR="0" lvl="2" indent="-342900" algn="l" defTabSz="511175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Char char="•"/>
              <a:tabLst/>
              <a:defRPr/>
            </a:pPr>
            <a:r>
              <a:rPr kumimoji="0" lang="ru-RU" alt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66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Участники проекта «Единая </a:t>
            </a:r>
            <a:r>
              <a:rPr lang="ru-RU" altLang="ru-RU" sz="1800" dirty="0" smtClean="0">
                <a:solidFill>
                  <a:srgbClr val="006600"/>
                </a:solidFill>
                <a:latin typeface="+mn-lt"/>
                <a:cs typeface="+mn-cs"/>
              </a:rPr>
              <a:t>К</a:t>
            </a:r>
            <a:r>
              <a:rPr kumimoji="0" lang="ru-RU" altLang="ru-RU" sz="18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66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арта</a:t>
            </a:r>
            <a:r>
              <a:rPr kumimoji="0" lang="ru-RU" alt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66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Школьника»</a:t>
            </a:r>
          </a:p>
          <a:p>
            <a:pPr marL="1085850" marR="0" lvl="2" indent="-342900" algn="l" defTabSz="511175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Char char="•"/>
              <a:tabLst/>
              <a:defRPr/>
            </a:pPr>
            <a:r>
              <a:rPr kumimoji="0" lang="ru-RU" alt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66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Преимущества использования карты и исключения текущих рисков</a:t>
            </a:r>
          </a:p>
          <a:p>
            <a:pPr marL="1085850" marR="0" lvl="2" indent="-342900" algn="l" defTabSz="511175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Char char="•"/>
              <a:tabLst/>
              <a:defRPr/>
            </a:pPr>
            <a:r>
              <a:rPr lang="ru-RU" altLang="ru-RU" sz="1800" dirty="0" smtClean="0">
                <a:solidFill>
                  <a:srgbClr val="006600"/>
                </a:solidFill>
                <a:latin typeface="+mn-lt"/>
                <a:cs typeface="+mn-cs"/>
              </a:rPr>
              <a:t>Устанавливаемое оборудование</a:t>
            </a:r>
            <a:endParaRPr kumimoji="0" lang="ru-RU" altLang="ru-RU" sz="1800" b="0" i="0" u="none" strike="noStrike" kern="1200" cap="none" spc="0" normalizeH="0" baseline="0" noProof="0" dirty="0" smtClean="0">
              <a:ln>
                <a:noFill/>
              </a:ln>
              <a:solidFill>
                <a:srgbClr val="0066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085850" marR="0" lvl="2" indent="-342900" algn="l" defTabSz="511175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Char char="•"/>
              <a:tabLst/>
              <a:defRPr/>
            </a:pPr>
            <a:r>
              <a:rPr kumimoji="0" lang="ru-RU" alt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66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Личный кабинет родителя</a:t>
            </a:r>
          </a:p>
          <a:p>
            <a:pPr marL="1085850" marR="0" lvl="2" indent="-342900" algn="l" defTabSz="511175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Char char="•"/>
              <a:tabLst/>
              <a:defRPr/>
            </a:pPr>
            <a:r>
              <a:rPr kumimoji="0" lang="ru-RU" alt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66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Схема пополнения и оплаты</a:t>
            </a:r>
          </a:p>
          <a:p>
            <a:pPr marL="1085850" marR="0" lvl="2" indent="-342900" algn="l" defTabSz="511175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Char char="•"/>
              <a:tabLst/>
              <a:defRPr/>
            </a:pPr>
            <a:r>
              <a:rPr lang="ru-RU" altLang="ru-RU" sz="1800" dirty="0" smtClean="0">
                <a:solidFill>
                  <a:srgbClr val="006600"/>
                </a:solidFill>
                <a:latin typeface="+mn-lt"/>
                <a:cs typeface="+mn-cs"/>
              </a:rPr>
              <a:t>Разделение балансов оплаты</a:t>
            </a:r>
          </a:p>
          <a:p>
            <a:pPr marL="1085850" marR="0" lvl="2" indent="-342900" algn="l" defTabSz="511175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Char char="•"/>
              <a:tabLst/>
              <a:defRPr/>
            </a:pPr>
            <a:r>
              <a:rPr lang="ru-RU" altLang="ru-RU" sz="1800" dirty="0" smtClean="0">
                <a:solidFill>
                  <a:srgbClr val="006600"/>
                </a:solidFill>
                <a:latin typeface="+mn-lt"/>
                <a:cs typeface="+mn-cs"/>
              </a:rPr>
              <a:t>Организация питания начальных классов</a:t>
            </a:r>
          </a:p>
          <a:p>
            <a:pPr marL="1085850" marR="0" lvl="2" indent="-342900" algn="l" defTabSz="511175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Char char="•"/>
              <a:tabLst/>
              <a:defRPr/>
            </a:pPr>
            <a:r>
              <a:rPr kumimoji="0" lang="ru-RU" alt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66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Визитка для родителей</a:t>
            </a:r>
          </a:p>
          <a:p>
            <a:pPr marL="1085850" marR="0" lvl="2" indent="-342900" algn="l" defTabSz="511175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Char char="•"/>
              <a:tabLst/>
              <a:defRPr/>
            </a:pPr>
            <a:r>
              <a:rPr kumimoji="0" lang="ru-RU" alt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66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Способы пополнения лицевого счета учащегося/сотрудника</a:t>
            </a:r>
          </a:p>
          <a:p>
            <a:pPr marL="1924050" marR="0" lvl="4" indent="-342900" algn="l" defTabSz="511175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altLang="ru-RU" sz="1800" b="0" i="1" u="none" strike="noStrike" kern="1200" cap="none" spc="0" normalizeH="0" baseline="0" noProof="0" dirty="0" smtClean="0">
                <a:ln>
                  <a:noFill/>
                </a:ln>
                <a:solidFill>
                  <a:srgbClr val="0066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Сбербанк Онлайн и Мобильное приложение</a:t>
            </a:r>
          </a:p>
          <a:p>
            <a:pPr marL="1924050" marR="0" lvl="4" indent="-342900" algn="l" defTabSz="511175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altLang="ru-RU" sz="1800" b="0" i="1" u="none" strike="noStrike" kern="1200" cap="none" spc="0" normalizeH="0" baseline="0" noProof="0" dirty="0" smtClean="0">
                <a:ln>
                  <a:noFill/>
                </a:ln>
                <a:solidFill>
                  <a:srgbClr val="0066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Автоплатеж</a:t>
            </a:r>
          </a:p>
          <a:p>
            <a:pPr marL="1924050" marR="0" lvl="4" indent="-342900" algn="l" defTabSz="511175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ru-RU" altLang="ru-RU" sz="1800" i="1" dirty="0" smtClean="0">
                <a:solidFill>
                  <a:srgbClr val="006600"/>
                </a:solidFill>
                <a:latin typeface="+mn-lt"/>
                <a:cs typeface="+mn-cs"/>
              </a:rPr>
              <a:t>Пополнение через интернет</a:t>
            </a:r>
            <a:endParaRPr kumimoji="0" lang="ru-RU" altLang="ru-RU" sz="1800" b="0" i="1" u="none" strike="noStrike" kern="1200" cap="none" spc="0" normalizeH="0" baseline="0" noProof="0" dirty="0" smtClean="0">
              <a:ln>
                <a:noFill/>
              </a:ln>
              <a:solidFill>
                <a:srgbClr val="0066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085850" marR="0" lvl="2" indent="-342900" algn="l" defTabSz="511175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Char char="•"/>
              <a:tabLst/>
              <a:defRPr/>
            </a:pPr>
            <a:endParaRPr kumimoji="0" lang="ru-RU" altLang="ru-RU" sz="1800" b="0" i="0" u="none" strike="noStrike" kern="1200" cap="none" spc="0" normalizeH="0" baseline="0" noProof="0" dirty="0" smtClean="0">
              <a:ln>
                <a:noFill/>
              </a:ln>
              <a:solidFill>
                <a:srgbClr val="0066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085850" marR="0" lvl="2" indent="-342900" algn="l" defTabSz="511175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Char char="•"/>
              <a:tabLst/>
              <a:defRPr/>
            </a:pPr>
            <a:r>
              <a:rPr lang="ru-RU" altLang="ru-RU" sz="1800" dirty="0" smtClean="0">
                <a:solidFill>
                  <a:srgbClr val="006600"/>
                </a:solidFill>
                <a:latin typeface="+mn-lt"/>
                <a:cs typeface="+mn-cs"/>
              </a:rPr>
              <a:t>Оплата льготного питания</a:t>
            </a:r>
            <a:endParaRPr lang="ru-RU" altLang="ru-RU" sz="1800" dirty="0" smtClean="0">
              <a:solidFill>
                <a:srgbClr val="006600"/>
              </a:solidFill>
            </a:endParaRPr>
          </a:p>
          <a:p>
            <a:pPr marL="1085850" marR="0" lvl="2" indent="-342900" algn="l" defTabSz="511175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Char char="•"/>
              <a:tabLst/>
              <a:defRPr/>
            </a:pPr>
            <a:endParaRPr kumimoji="0" lang="ru-RU" altLang="ru-RU" sz="1800" b="0" i="0" u="none" strike="noStrike" kern="1200" cap="none" spc="0" normalizeH="0" baseline="0" noProof="0" dirty="0" smtClean="0">
              <a:ln>
                <a:noFill/>
              </a:ln>
              <a:solidFill>
                <a:srgbClr val="0066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085850" marR="0" lvl="2" indent="-342900" algn="l" defTabSz="511175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Char char="•"/>
              <a:tabLst/>
              <a:defRPr/>
            </a:pPr>
            <a:endParaRPr kumimoji="0" lang="ru-RU" altLang="ru-RU" sz="1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085850" marR="0" lvl="2" indent="-342900" algn="l" defTabSz="511175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Char char="•"/>
              <a:tabLst/>
              <a:defRPr/>
            </a:pPr>
            <a:endParaRPr kumimoji="0" lang="ru-RU" altLang="ru-RU" sz="1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085850" marR="0" lvl="2" indent="-342900" algn="l" defTabSz="511175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Char char="•"/>
              <a:tabLst/>
              <a:defRPr/>
            </a:pPr>
            <a:endParaRPr kumimoji="0" lang="ru-RU" altLang="ru-RU" sz="1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Прямоугольник 46"/>
          <p:cNvSpPr/>
          <p:nvPr/>
        </p:nvSpPr>
        <p:spPr>
          <a:xfrm>
            <a:off x="0" y="81037"/>
            <a:ext cx="10237008" cy="1835292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atin typeface="Arial Narrow" panose="020B0606020202030204" pitchFamily="34" charset="0"/>
            </a:endParaRP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295275" y="3322638"/>
            <a:ext cx="9467850" cy="3933825"/>
          </a:xfrm>
          <a:prstGeom prst="rect">
            <a:avLst/>
          </a:prstGeom>
          <a:noFill/>
          <a:ln>
            <a:noFill/>
          </a:ln>
          <a:effectLst/>
          <a:extLst>
            <a:ext uri="{FAA26D3D-D897-4be2-8F04-BA451C77F1D7}"/>
          </a:extLst>
        </p:spPr>
        <p:txBody>
          <a:bodyPr lIns="0" tIns="0" rIns="0" bIns="0"/>
          <a:lstStyle/>
          <a:p>
            <a:pPr defTabSz="914400">
              <a:lnSpc>
                <a:spcPct val="95000"/>
              </a:lnSpc>
              <a:defRPr/>
            </a:pPr>
            <a:endParaRPr lang="en-US" sz="1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Line 59"/>
          <p:cNvSpPr>
            <a:spLocks noChangeShapeType="1"/>
          </p:cNvSpPr>
          <p:nvPr/>
        </p:nvSpPr>
        <p:spPr bwMode="auto">
          <a:xfrm flipH="1">
            <a:off x="-1" y="754137"/>
            <a:ext cx="10237007" cy="45719"/>
          </a:xfrm>
          <a:prstGeom prst="line">
            <a:avLst/>
          </a:prstGeom>
          <a:noFill/>
          <a:ln w="50800">
            <a:solidFill>
              <a:srgbClr val="00B050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8" name="Rectangle 2"/>
          <p:cNvSpPr txBox="1">
            <a:spLocks noChangeArrowheads="1"/>
          </p:cNvSpPr>
          <p:nvPr/>
        </p:nvSpPr>
        <p:spPr>
          <a:xfrm>
            <a:off x="0" y="81037"/>
            <a:ext cx="5603875" cy="67310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51117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8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ОБЩАЯ ИНФОРМАЦИЯ</a:t>
            </a:r>
          </a:p>
        </p:txBody>
      </p:sp>
      <p:sp>
        <p:nvSpPr>
          <p:cNvPr id="9" name="Rectangle 3"/>
          <p:cNvSpPr txBox="1">
            <a:spLocks noChangeArrowheads="1"/>
          </p:cNvSpPr>
          <p:nvPr/>
        </p:nvSpPr>
        <p:spPr bwMode="auto">
          <a:xfrm>
            <a:off x="971550" y="1052513"/>
            <a:ext cx="7777163" cy="3579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02248" tIns="51124" rIns="102248" bIns="51124" numCol="1" anchor="t" anchorCtr="0" compatLnSpc="1">
            <a:prstTxWarp prst="textNoShape">
              <a:avLst/>
            </a:prstTxWarp>
          </a:bodyPr>
          <a:lstStyle/>
          <a:p>
            <a:pPr marL="0" marR="0" lvl="0" indent="0" algn="just" defTabSz="51117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Каждому участнику проекта (учащемуся</a:t>
            </a:r>
            <a:r>
              <a:rPr kumimoji="0" lang="en-US" alt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/</a:t>
            </a:r>
            <a:r>
              <a:rPr kumimoji="0" lang="ru-RU" alt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сотруднику школы) выдается именная карта с идентификационным номером.</a:t>
            </a:r>
            <a:endParaRPr kumimoji="0" lang="ru-RU" altLang="ru-RU" sz="1200" b="0" i="0" u="none" strike="noStrike" kern="1200" cap="none" spc="0" normalizeH="0" baseline="0" noProof="0" dirty="0" smtClean="0">
              <a:ln>
                <a:noFill/>
              </a:ln>
              <a:solidFill>
                <a:srgbClr val="40404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just" defTabSz="51117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2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just" defTabSz="51117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1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8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Функционал школьной карты:</a:t>
            </a:r>
          </a:p>
          <a:p>
            <a:pPr marL="382588" marR="0" lvl="0" indent="-382588" algn="just" defTabSz="51117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alt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Безналичная оплата питания в школьной столовой</a:t>
            </a:r>
          </a:p>
          <a:p>
            <a:pPr marL="382588" marR="0" lvl="0" indent="-382588" algn="just" defTabSz="51117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ru-RU" altLang="ru-RU" sz="1200" dirty="0" smtClean="0">
                <a:latin typeface="+mn-lt"/>
                <a:cs typeface="+mn-cs"/>
              </a:rPr>
              <a:t>Контроль входа/выхода в школу через турникет</a:t>
            </a:r>
            <a:endParaRPr kumimoji="0" lang="ru-RU" altLang="ru-RU" sz="1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82588" marR="0" lvl="0" indent="-382588" algn="just" defTabSz="51117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endParaRPr kumimoji="0" lang="ru-RU" altLang="ru-RU" sz="1200" b="0" i="0" u="none" strike="noStrike" kern="1200" cap="none" spc="0" normalizeH="0" baseline="0" noProof="0" dirty="0" smtClean="0">
              <a:ln>
                <a:noFill/>
              </a:ln>
              <a:solidFill>
                <a:srgbClr val="40404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just" defTabSz="51117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1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698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ВНИМАНИЕ! </a:t>
            </a:r>
          </a:p>
          <a:p>
            <a:pPr marL="0" marR="0" lvl="0" indent="0" algn="just" defTabSz="51117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Первая карта изготавливается организаторами проекта и выдается в школе на БЕСПЛАТНОЙ основе.</a:t>
            </a:r>
          </a:p>
          <a:p>
            <a:pPr marL="0" marR="0" lvl="0" indent="0" algn="just" defTabSz="51117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just" defTabSz="51117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1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8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 случае утери/поломки карты: </a:t>
            </a:r>
          </a:p>
          <a:p>
            <a:pPr marL="382588" marR="0" lvl="0" indent="-382588" algn="just" defTabSz="51117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charset="0"/>
              <a:buChar char="•"/>
              <a:tabLst/>
              <a:defRPr/>
            </a:pPr>
            <a:r>
              <a:rPr kumimoji="0" lang="ru-RU" alt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Учащемуся/сотруднику необходимо подойти к ответственному по питанию или сотруднику школы, назначенного директором школы ответственным за Единую Карту Школьника и попросить  выдать новую карту</a:t>
            </a:r>
          </a:p>
          <a:p>
            <a:pPr marL="382588" marR="0" lvl="0" indent="-382588" algn="just" defTabSz="51117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charset="0"/>
              <a:buChar char="•"/>
              <a:tabLst/>
              <a:defRPr/>
            </a:pPr>
            <a:r>
              <a:rPr kumimoji="0" lang="ru-RU" alt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Выданная карта имеет ограниченный срок действия</a:t>
            </a:r>
          </a:p>
          <a:p>
            <a:pPr marL="382588" marR="0" lvl="0" indent="-382588" algn="just" defTabSz="51117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charset="0"/>
              <a:buChar char="•"/>
              <a:tabLst/>
              <a:defRPr/>
            </a:pPr>
            <a:r>
              <a:rPr lang="ru-RU" altLang="ru-RU" sz="1200" dirty="0" smtClean="0">
                <a:latin typeface="+mn-lt"/>
                <a:cs typeface="+mn-cs"/>
              </a:rPr>
              <a:t>Если новая карта выдается по причине того, что ученик/сотрудник школы «забыл дома» - срок действия выданной карты текущий календарный день (до 00:00 часов)</a:t>
            </a:r>
          </a:p>
          <a:p>
            <a:pPr marL="382588" marR="0" lvl="0" indent="-382588" algn="just" defTabSz="51117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charset="0"/>
              <a:buChar char="•"/>
              <a:tabLst/>
              <a:defRPr/>
            </a:pPr>
            <a:r>
              <a:rPr lang="ru-RU" altLang="ru-RU" sz="1200" dirty="0" smtClean="0">
                <a:latin typeface="+mn-lt"/>
                <a:cs typeface="+mn-cs"/>
              </a:rPr>
              <a:t>Если карта утеряна или повреждена, ее восстановление родителям необходимо оплатить.</a:t>
            </a:r>
          </a:p>
          <a:p>
            <a:pPr marL="382588" marR="0" lvl="0" indent="-382588" algn="just" defTabSz="51117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charset="0"/>
              <a:buChar char="•"/>
              <a:tabLst/>
              <a:defRPr/>
            </a:pPr>
            <a:r>
              <a:rPr lang="ru-RU" altLang="ru-RU" sz="1200" dirty="0" smtClean="0">
                <a:latin typeface="+mn-lt"/>
                <a:cs typeface="+mn-cs"/>
              </a:rPr>
              <a:t>Срок действия неоплаченной восстановленной карты</a:t>
            </a:r>
            <a:r>
              <a:rPr kumimoji="0" lang="ru-RU" alt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составляет 10 дней.</a:t>
            </a:r>
          </a:p>
          <a:p>
            <a:pPr marL="382588" marR="0" lvl="0" indent="-382588" algn="just" defTabSz="51117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charset="0"/>
              <a:buChar char="•"/>
              <a:tabLst/>
              <a:defRPr/>
            </a:pPr>
            <a:endParaRPr kumimoji="0" lang="ru-RU" sz="1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  <a:p>
            <a:pPr marL="0" marR="0" lvl="0" indent="0" algn="just" defTabSz="51117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8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Альтернатива карты  - браслет</a:t>
            </a:r>
          </a:p>
          <a:p>
            <a:pPr marL="0" marR="0" lvl="0" indent="0" algn="just" defTabSz="51117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37342" y="5114925"/>
            <a:ext cx="2311982" cy="14611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" name="Рисунок 19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603875" y="5273675"/>
            <a:ext cx="1572794" cy="1165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Прямоугольник 1"/>
          <p:cNvSpPr>
            <a:spLocks noChangeArrowheads="1"/>
          </p:cNvSpPr>
          <p:nvPr/>
        </p:nvSpPr>
        <p:spPr bwMode="auto">
          <a:xfrm>
            <a:off x="1000100" y="6576060"/>
            <a:ext cx="7864475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 altLang="ru-RU" sz="1200" dirty="0">
                <a:solidFill>
                  <a:schemeClr val="tx1"/>
                </a:solidFill>
              </a:rPr>
              <a:t>Подробную информацию можно уточнить по телефону горячей линии, указанному на оборотной стороне карты.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Прямоугольник 46"/>
          <p:cNvSpPr/>
          <p:nvPr/>
        </p:nvSpPr>
        <p:spPr>
          <a:xfrm>
            <a:off x="0" y="81037"/>
            <a:ext cx="10237008" cy="1835292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atin typeface="Arial Narrow" panose="020B0606020202030204" pitchFamily="34" charset="0"/>
            </a:endParaRP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295275" y="3322638"/>
            <a:ext cx="9467850" cy="3933825"/>
          </a:xfrm>
          <a:prstGeom prst="rect">
            <a:avLst/>
          </a:prstGeom>
          <a:noFill/>
          <a:ln>
            <a:noFill/>
          </a:ln>
          <a:effectLst/>
          <a:extLst>
            <a:ext uri="{FAA26D3D-D897-4be2-8F04-BA451C77F1D7}"/>
          </a:extLst>
        </p:spPr>
        <p:txBody>
          <a:bodyPr lIns="0" tIns="0" rIns="0" bIns="0"/>
          <a:lstStyle/>
          <a:p>
            <a:pPr defTabSz="914400">
              <a:lnSpc>
                <a:spcPct val="95000"/>
              </a:lnSpc>
              <a:defRPr/>
            </a:pPr>
            <a:endParaRPr lang="en-US" sz="1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Line 59"/>
          <p:cNvSpPr>
            <a:spLocks noChangeShapeType="1"/>
          </p:cNvSpPr>
          <p:nvPr/>
        </p:nvSpPr>
        <p:spPr bwMode="auto">
          <a:xfrm flipH="1">
            <a:off x="-1" y="754137"/>
            <a:ext cx="10237007" cy="45719"/>
          </a:xfrm>
          <a:prstGeom prst="line">
            <a:avLst/>
          </a:prstGeom>
          <a:noFill/>
          <a:ln w="50800">
            <a:solidFill>
              <a:srgbClr val="00B050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0" y="81037"/>
            <a:ext cx="8397240" cy="67310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511175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8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УЧАСТНИКИ ПРОЕКТА «ЕДИНАЯ КАРТА ШКОЛЬНИКА»</a:t>
            </a:r>
          </a:p>
        </p:txBody>
      </p:sp>
      <p:pic>
        <p:nvPicPr>
          <p:cNvPr id="8" name="Рисунок 4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242050" y="4325938"/>
            <a:ext cx="1247775" cy="1249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9" name="Группа 8"/>
          <p:cNvGrpSpPr/>
          <p:nvPr/>
        </p:nvGrpSpPr>
        <p:grpSpPr>
          <a:xfrm>
            <a:off x="6025106" y="4124817"/>
            <a:ext cx="1578464" cy="1578464"/>
            <a:chOff x="3118505" y="-9864"/>
            <a:chExt cx="1578464" cy="1578464"/>
          </a:xfrm>
          <a:scene3d>
            <a:camera prst="orthographicFront">
              <a:rot lat="0" lon="0" rev="0"/>
            </a:camera>
            <a:lightRig rig="contrasting" dir="t">
              <a:rot lat="0" lon="0" rev="1200000"/>
            </a:lightRig>
          </a:scene3d>
        </p:grpSpPr>
        <p:sp>
          <p:nvSpPr>
            <p:cNvPr id="10" name="Овал 9"/>
            <p:cNvSpPr/>
            <p:nvPr/>
          </p:nvSpPr>
          <p:spPr>
            <a:xfrm>
              <a:off x="3118505" y="-9864"/>
              <a:ext cx="1578464" cy="1578464"/>
            </a:xfrm>
            <a:prstGeom prst="ellipse">
              <a:avLst/>
            </a:prstGeom>
            <a:noFill/>
            <a:sp3d contourW="19050" prstMaterial="metal">
              <a:bevelT w="88900" h="203200"/>
              <a:bevelB w="165100" h="254000"/>
            </a:sp3d>
          </p:spPr>
          <p:style>
            <a:lnRef idx="0">
              <a:schemeClr val="accent3">
                <a:shade val="80000"/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2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1" name="Овал 4"/>
            <p:cNvSpPr/>
            <p:nvPr/>
          </p:nvSpPr>
          <p:spPr>
            <a:xfrm>
              <a:off x="3403564" y="232166"/>
              <a:ext cx="1116142" cy="111614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36830" tIns="36830" rIns="36830" bIns="36830" spcCol="1270" anchor="ctr"/>
            <a:lstStyle/>
            <a:p>
              <a:pPr algn="ctr" defTabSz="1289050">
                <a:spcAft>
                  <a:spcPct val="35000"/>
                </a:spcAft>
                <a:defRPr/>
              </a:pPr>
              <a:endParaRPr lang="ru-RU" sz="290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  <p:grpSp>
        <p:nvGrpSpPr>
          <p:cNvPr id="12" name="Группа 11"/>
          <p:cNvGrpSpPr/>
          <p:nvPr/>
        </p:nvGrpSpPr>
        <p:grpSpPr>
          <a:xfrm>
            <a:off x="3607247" y="1664340"/>
            <a:ext cx="2150744" cy="1979936"/>
            <a:chOff x="3479773" y="1914061"/>
            <a:chExt cx="1578464" cy="1578464"/>
          </a:xfrm>
          <a:scene3d>
            <a:camera prst="orthographicFront">
              <a:rot lat="0" lon="0" rev="0"/>
            </a:camera>
            <a:lightRig rig="contrasting" dir="t">
              <a:rot lat="0" lon="0" rev="1200000"/>
            </a:lightRig>
          </a:scene3d>
        </p:grpSpPr>
        <p:sp>
          <p:nvSpPr>
            <p:cNvPr id="13" name="Овал 12"/>
            <p:cNvSpPr/>
            <p:nvPr/>
          </p:nvSpPr>
          <p:spPr>
            <a:xfrm>
              <a:off x="3479773" y="1914061"/>
              <a:ext cx="1578464" cy="1578464"/>
            </a:xfrm>
            <a:prstGeom prst="ellipse">
              <a:avLst/>
            </a:prstGeom>
            <a:sp3d contourW="19050" prstMaterial="metal">
              <a:bevelT w="88900" h="203200"/>
              <a:bevelB w="165100" h="254000"/>
            </a:sp3d>
          </p:spPr>
          <p:style>
            <a:lnRef idx="0">
              <a:schemeClr val="accent3">
                <a:shade val="80000"/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2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4" name="Овал 4"/>
            <p:cNvSpPr/>
            <p:nvPr/>
          </p:nvSpPr>
          <p:spPr>
            <a:xfrm>
              <a:off x="3710934" y="2145222"/>
              <a:ext cx="1116142" cy="111614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82550" tIns="82550" rIns="82550" bIns="82550" spcCol="1270" anchor="ctr"/>
            <a:lstStyle/>
            <a:p>
              <a:pPr algn="ctr" defTabSz="2889250">
                <a:spcAft>
                  <a:spcPct val="35000"/>
                </a:spcAft>
                <a:defRPr/>
              </a:pPr>
              <a:endParaRPr lang="ru-RU" sz="65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6" name="Группа 15"/>
          <p:cNvGrpSpPr/>
          <p:nvPr/>
        </p:nvGrpSpPr>
        <p:grpSpPr>
          <a:xfrm>
            <a:off x="1054302" y="1664340"/>
            <a:ext cx="1578464" cy="1578464"/>
            <a:chOff x="3172403" y="1005"/>
            <a:chExt cx="1578464" cy="1578464"/>
          </a:xfrm>
          <a:scene3d>
            <a:camera prst="orthographicFront">
              <a:rot lat="0" lon="0" rev="0"/>
            </a:camera>
            <a:lightRig rig="contrasting" dir="t">
              <a:rot lat="0" lon="0" rev="1200000"/>
            </a:lightRig>
          </a:scene3d>
        </p:grpSpPr>
        <p:sp>
          <p:nvSpPr>
            <p:cNvPr id="17" name="Овал 16"/>
            <p:cNvSpPr/>
            <p:nvPr/>
          </p:nvSpPr>
          <p:spPr>
            <a:xfrm>
              <a:off x="3172403" y="1005"/>
              <a:ext cx="1578464" cy="1578464"/>
            </a:xfrm>
            <a:prstGeom prst="ellipse">
              <a:avLst/>
            </a:prstGeom>
            <a:solidFill>
              <a:schemeClr val="bg1"/>
            </a:solidFill>
            <a:sp3d contourW="19050" prstMaterial="metal">
              <a:bevelT w="88900" h="203200"/>
              <a:bevelB w="165100" h="254000"/>
            </a:sp3d>
          </p:spPr>
          <p:style>
            <a:lnRef idx="0">
              <a:schemeClr val="accent3">
                <a:shade val="80000"/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2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8" name="Овал 4"/>
            <p:cNvSpPr/>
            <p:nvPr/>
          </p:nvSpPr>
          <p:spPr>
            <a:xfrm>
              <a:off x="3403564" y="232166"/>
              <a:ext cx="1116142" cy="111614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36830" tIns="36830" rIns="36830" bIns="36830" spcCol="1270" anchor="ctr"/>
            <a:lstStyle/>
            <a:p>
              <a:pPr algn="ctr" defTabSz="1289050">
                <a:spcAft>
                  <a:spcPct val="35000"/>
                </a:spcAft>
                <a:defRPr/>
              </a:pPr>
              <a:endParaRPr lang="ru-RU" sz="290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  <p:sp>
        <p:nvSpPr>
          <p:cNvPr id="19" name="Двойная стрелка вверх/вниз 18"/>
          <p:cNvSpPr/>
          <p:nvPr/>
        </p:nvSpPr>
        <p:spPr>
          <a:xfrm rot="2734899">
            <a:off x="3277433" y="3447424"/>
            <a:ext cx="547776" cy="821056"/>
          </a:xfrm>
          <a:prstGeom prst="upDownArrow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0" name="TextBox 8"/>
          <p:cNvSpPr txBox="1">
            <a:spLocks noChangeArrowheads="1"/>
          </p:cNvSpPr>
          <p:nvPr/>
        </p:nvSpPr>
        <p:spPr bwMode="auto">
          <a:xfrm>
            <a:off x="5984875" y="5713413"/>
            <a:ext cx="1766888" cy="28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120000"/>
              </a:lnSpc>
              <a:spcBef>
                <a:spcPct val="20000"/>
              </a:spcBef>
              <a:buChar char="•"/>
              <a:defRPr sz="2800">
                <a:solidFill>
                  <a:srgbClr val="00703C"/>
                </a:solidFill>
                <a:latin typeface="Arial" pitchFamily="34" charset="0"/>
              </a:defRPr>
            </a:lvl1pPr>
            <a:lvl2pPr marL="742950" indent="-285750">
              <a:lnSpc>
                <a:spcPct val="120000"/>
              </a:lnSpc>
              <a:spcBef>
                <a:spcPct val="20000"/>
              </a:spcBef>
              <a:buChar char="–"/>
              <a:defRPr sz="2000">
                <a:solidFill>
                  <a:srgbClr val="00703C"/>
                </a:solidFill>
                <a:latin typeface="Arial" pitchFamily="34" charset="0"/>
              </a:defRPr>
            </a:lvl2pPr>
            <a:lvl3pPr marL="1143000" indent="-228600">
              <a:lnSpc>
                <a:spcPct val="120000"/>
              </a:lnSpc>
              <a:spcBef>
                <a:spcPct val="20000"/>
              </a:spcBef>
              <a:buChar char="•"/>
              <a:defRPr sz="2000">
                <a:solidFill>
                  <a:srgbClr val="00703C"/>
                </a:solidFill>
                <a:latin typeface="Arial" pitchFamily="34" charset="0"/>
              </a:defRPr>
            </a:lvl3pPr>
            <a:lvl4pPr marL="1600200" indent="-228600">
              <a:lnSpc>
                <a:spcPct val="120000"/>
              </a:lnSpc>
              <a:spcBef>
                <a:spcPct val="20000"/>
              </a:spcBef>
              <a:buChar char="–"/>
              <a:defRPr sz="2000">
                <a:solidFill>
                  <a:srgbClr val="404040"/>
                </a:solidFill>
                <a:latin typeface="Arial" pitchFamily="34" charset="0"/>
              </a:defRPr>
            </a:lvl4pPr>
            <a:lvl5pPr marL="2057400" indent="-228600">
              <a:lnSpc>
                <a:spcPct val="120000"/>
              </a:lnSpc>
              <a:spcBef>
                <a:spcPct val="20000"/>
              </a:spcBef>
              <a:buChar char="»"/>
              <a:defRPr sz="2000">
                <a:solidFill>
                  <a:srgbClr val="404040"/>
                </a:solidFill>
                <a:latin typeface="Arial" pitchFamily="34" charset="0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pitchFamily="34" charset="0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pitchFamily="34" charset="0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pitchFamily="34" charset="0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pitchFamily="34" charset="0"/>
              </a:defRPr>
            </a:lvl9pPr>
          </a:lstStyle>
          <a:p>
            <a:pPr algn="ctr"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400" b="1" i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Школа</a:t>
            </a:r>
          </a:p>
        </p:txBody>
      </p:sp>
      <p:sp>
        <p:nvSpPr>
          <p:cNvPr id="21" name="TextBox 15"/>
          <p:cNvSpPr txBox="1">
            <a:spLocks noChangeArrowheads="1"/>
          </p:cNvSpPr>
          <p:nvPr/>
        </p:nvSpPr>
        <p:spPr bwMode="auto">
          <a:xfrm>
            <a:off x="3776663" y="3644900"/>
            <a:ext cx="1766887" cy="479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120000"/>
              </a:lnSpc>
              <a:spcBef>
                <a:spcPct val="20000"/>
              </a:spcBef>
              <a:buChar char="•"/>
              <a:defRPr sz="2800">
                <a:solidFill>
                  <a:srgbClr val="00703C"/>
                </a:solidFill>
                <a:latin typeface="Arial" pitchFamily="34" charset="0"/>
              </a:defRPr>
            </a:lvl1pPr>
            <a:lvl2pPr marL="742950" indent="-285750">
              <a:lnSpc>
                <a:spcPct val="120000"/>
              </a:lnSpc>
              <a:spcBef>
                <a:spcPct val="20000"/>
              </a:spcBef>
              <a:buChar char="–"/>
              <a:defRPr sz="2000">
                <a:solidFill>
                  <a:srgbClr val="00703C"/>
                </a:solidFill>
                <a:latin typeface="Arial" pitchFamily="34" charset="0"/>
              </a:defRPr>
            </a:lvl2pPr>
            <a:lvl3pPr marL="1143000" indent="-228600">
              <a:lnSpc>
                <a:spcPct val="120000"/>
              </a:lnSpc>
              <a:spcBef>
                <a:spcPct val="20000"/>
              </a:spcBef>
              <a:buChar char="•"/>
              <a:defRPr sz="2000">
                <a:solidFill>
                  <a:srgbClr val="00703C"/>
                </a:solidFill>
                <a:latin typeface="Arial" pitchFamily="34" charset="0"/>
              </a:defRPr>
            </a:lvl3pPr>
            <a:lvl4pPr marL="1600200" indent="-228600">
              <a:lnSpc>
                <a:spcPct val="120000"/>
              </a:lnSpc>
              <a:spcBef>
                <a:spcPct val="20000"/>
              </a:spcBef>
              <a:buChar char="–"/>
              <a:defRPr sz="2000">
                <a:solidFill>
                  <a:srgbClr val="404040"/>
                </a:solidFill>
                <a:latin typeface="Arial" pitchFamily="34" charset="0"/>
              </a:defRPr>
            </a:lvl4pPr>
            <a:lvl5pPr marL="2057400" indent="-228600">
              <a:lnSpc>
                <a:spcPct val="120000"/>
              </a:lnSpc>
              <a:spcBef>
                <a:spcPct val="20000"/>
              </a:spcBef>
              <a:buChar char="»"/>
              <a:defRPr sz="2000">
                <a:solidFill>
                  <a:srgbClr val="404040"/>
                </a:solidFill>
                <a:latin typeface="Arial" pitchFamily="34" charset="0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pitchFamily="34" charset="0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pitchFamily="34" charset="0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pitchFamily="34" charset="0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pitchFamily="34" charset="0"/>
              </a:defRPr>
            </a:lvl9pPr>
          </a:lstStyle>
          <a:p>
            <a:pPr algn="ctr"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400" b="1" i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Интегратор проекта</a:t>
            </a:r>
          </a:p>
        </p:txBody>
      </p:sp>
      <p:sp>
        <p:nvSpPr>
          <p:cNvPr id="22" name="Двойная стрелка вверх/вниз 21"/>
          <p:cNvSpPr/>
          <p:nvPr/>
        </p:nvSpPr>
        <p:spPr>
          <a:xfrm rot="6000000">
            <a:off x="2808111" y="1719820"/>
            <a:ext cx="495697" cy="861298"/>
          </a:xfrm>
          <a:prstGeom prst="upDownArrow">
            <a:avLst/>
          </a:prstGeom>
          <a:gradFill>
            <a:lin ang="60000" scaled="0"/>
          </a:gradFill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3" name="Двойная стрелка вверх/вниз 22"/>
          <p:cNvSpPr/>
          <p:nvPr/>
        </p:nvSpPr>
        <p:spPr>
          <a:xfrm rot="15600000">
            <a:off x="6092325" y="1771617"/>
            <a:ext cx="495697" cy="861298"/>
          </a:xfrm>
          <a:prstGeom prst="upDownArrow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4" name="TextBox 21"/>
          <p:cNvSpPr txBox="1">
            <a:spLocks noChangeArrowheads="1"/>
          </p:cNvSpPr>
          <p:nvPr/>
        </p:nvSpPr>
        <p:spPr bwMode="auto">
          <a:xfrm>
            <a:off x="1019175" y="3333750"/>
            <a:ext cx="1477963" cy="479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120000"/>
              </a:lnSpc>
              <a:spcBef>
                <a:spcPct val="20000"/>
              </a:spcBef>
              <a:buChar char="•"/>
              <a:defRPr sz="2800">
                <a:solidFill>
                  <a:srgbClr val="00703C"/>
                </a:solidFill>
                <a:latin typeface="Arial" pitchFamily="34" charset="0"/>
              </a:defRPr>
            </a:lvl1pPr>
            <a:lvl2pPr marL="742950" indent="-285750">
              <a:lnSpc>
                <a:spcPct val="120000"/>
              </a:lnSpc>
              <a:spcBef>
                <a:spcPct val="20000"/>
              </a:spcBef>
              <a:buChar char="–"/>
              <a:defRPr sz="2000">
                <a:solidFill>
                  <a:srgbClr val="00703C"/>
                </a:solidFill>
                <a:latin typeface="Arial" pitchFamily="34" charset="0"/>
              </a:defRPr>
            </a:lvl2pPr>
            <a:lvl3pPr marL="1143000" indent="-228600">
              <a:lnSpc>
                <a:spcPct val="120000"/>
              </a:lnSpc>
              <a:spcBef>
                <a:spcPct val="20000"/>
              </a:spcBef>
              <a:buChar char="•"/>
              <a:defRPr sz="2000">
                <a:solidFill>
                  <a:srgbClr val="00703C"/>
                </a:solidFill>
                <a:latin typeface="Arial" pitchFamily="34" charset="0"/>
              </a:defRPr>
            </a:lvl3pPr>
            <a:lvl4pPr marL="1600200" indent="-228600">
              <a:lnSpc>
                <a:spcPct val="120000"/>
              </a:lnSpc>
              <a:spcBef>
                <a:spcPct val="20000"/>
              </a:spcBef>
              <a:buChar char="–"/>
              <a:defRPr sz="2000">
                <a:solidFill>
                  <a:srgbClr val="404040"/>
                </a:solidFill>
                <a:latin typeface="Arial" pitchFamily="34" charset="0"/>
              </a:defRPr>
            </a:lvl4pPr>
            <a:lvl5pPr marL="2057400" indent="-228600">
              <a:lnSpc>
                <a:spcPct val="120000"/>
              </a:lnSpc>
              <a:spcBef>
                <a:spcPct val="20000"/>
              </a:spcBef>
              <a:buChar char="»"/>
              <a:defRPr sz="2000">
                <a:solidFill>
                  <a:srgbClr val="404040"/>
                </a:solidFill>
                <a:latin typeface="Arial" pitchFamily="34" charset="0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pitchFamily="34" charset="0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pitchFamily="34" charset="0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pitchFamily="34" charset="0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pitchFamily="34" charset="0"/>
              </a:defRPr>
            </a:lvl9pPr>
          </a:lstStyle>
          <a:p>
            <a:pPr algn="ctr"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400" b="1" i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Комбинат питания</a:t>
            </a:r>
          </a:p>
        </p:txBody>
      </p:sp>
      <p:sp>
        <p:nvSpPr>
          <p:cNvPr id="25" name="TextBox 23"/>
          <p:cNvSpPr txBox="1">
            <a:spLocks noChangeArrowheads="1"/>
          </p:cNvSpPr>
          <p:nvPr/>
        </p:nvSpPr>
        <p:spPr bwMode="auto">
          <a:xfrm>
            <a:off x="6604000" y="3333750"/>
            <a:ext cx="2141538" cy="6740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120000"/>
              </a:lnSpc>
              <a:spcBef>
                <a:spcPct val="20000"/>
              </a:spcBef>
              <a:buChar char="•"/>
              <a:defRPr sz="2800">
                <a:solidFill>
                  <a:srgbClr val="00703C"/>
                </a:solidFill>
                <a:latin typeface="Arial" pitchFamily="34" charset="0"/>
              </a:defRPr>
            </a:lvl1pPr>
            <a:lvl2pPr marL="742950" indent="-285750">
              <a:lnSpc>
                <a:spcPct val="120000"/>
              </a:lnSpc>
              <a:spcBef>
                <a:spcPct val="20000"/>
              </a:spcBef>
              <a:buChar char="–"/>
              <a:defRPr sz="2000">
                <a:solidFill>
                  <a:srgbClr val="00703C"/>
                </a:solidFill>
                <a:latin typeface="Arial" pitchFamily="34" charset="0"/>
              </a:defRPr>
            </a:lvl2pPr>
            <a:lvl3pPr marL="1143000" indent="-228600">
              <a:lnSpc>
                <a:spcPct val="120000"/>
              </a:lnSpc>
              <a:spcBef>
                <a:spcPct val="20000"/>
              </a:spcBef>
              <a:buChar char="•"/>
              <a:defRPr sz="2000">
                <a:solidFill>
                  <a:srgbClr val="00703C"/>
                </a:solidFill>
                <a:latin typeface="Arial" pitchFamily="34" charset="0"/>
              </a:defRPr>
            </a:lvl3pPr>
            <a:lvl4pPr marL="1600200" indent="-228600">
              <a:lnSpc>
                <a:spcPct val="120000"/>
              </a:lnSpc>
              <a:spcBef>
                <a:spcPct val="20000"/>
              </a:spcBef>
              <a:buChar char="–"/>
              <a:defRPr sz="2000">
                <a:solidFill>
                  <a:srgbClr val="404040"/>
                </a:solidFill>
                <a:latin typeface="Arial" pitchFamily="34" charset="0"/>
              </a:defRPr>
            </a:lvl4pPr>
            <a:lvl5pPr marL="2057400" indent="-228600">
              <a:lnSpc>
                <a:spcPct val="120000"/>
              </a:lnSpc>
              <a:spcBef>
                <a:spcPct val="20000"/>
              </a:spcBef>
              <a:buChar char="»"/>
              <a:defRPr sz="2000">
                <a:solidFill>
                  <a:srgbClr val="404040"/>
                </a:solidFill>
                <a:latin typeface="Arial" pitchFamily="34" charset="0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pitchFamily="34" charset="0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pitchFamily="34" charset="0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pitchFamily="34" charset="0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pitchFamily="34" charset="0"/>
              </a:defRPr>
            </a:lvl9pPr>
          </a:lstStyle>
          <a:p>
            <a:pPr algn="ctr"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400" b="1" i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Портал «Петербургское Образование»</a:t>
            </a:r>
          </a:p>
        </p:txBody>
      </p:sp>
      <p:grpSp>
        <p:nvGrpSpPr>
          <p:cNvPr id="26" name="Группа 25"/>
          <p:cNvGrpSpPr/>
          <p:nvPr/>
        </p:nvGrpSpPr>
        <p:grpSpPr>
          <a:xfrm>
            <a:off x="6885245" y="1770815"/>
            <a:ext cx="1578464" cy="1578464"/>
            <a:chOff x="3479773" y="1914061"/>
            <a:chExt cx="1578464" cy="1578464"/>
          </a:xfrm>
          <a:scene3d>
            <a:camera prst="orthographicFront">
              <a:rot lat="0" lon="0" rev="0"/>
            </a:camera>
            <a:lightRig rig="contrasting" dir="t">
              <a:rot lat="0" lon="0" rev="1200000"/>
            </a:lightRig>
          </a:scene3d>
        </p:grpSpPr>
        <p:sp>
          <p:nvSpPr>
            <p:cNvPr id="27" name="Овал 26"/>
            <p:cNvSpPr/>
            <p:nvPr/>
          </p:nvSpPr>
          <p:spPr>
            <a:xfrm>
              <a:off x="3479773" y="1914061"/>
              <a:ext cx="1578464" cy="1578464"/>
            </a:xfrm>
            <a:prstGeom prst="ellipse">
              <a:avLst/>
            </a:prstGeom>
            <a:sp3d contourW="19050" prstMaterial="metal">
              <a:bevelT w="88900" h="203200"/>
              <a:bevelB w="165100" h="254000"/>
            </a:sp3d>
          </p:spPr>
          <p:style>
            <a:lnRef idx="0">
              <a:schemeClr val="accent3">
                <a:shade val="80000"/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2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8" name="Овал 4"/>
            <p:cNvSpPr/>
            <p:nvPr/>
          </p:nvSpPr>
          <p:spPr>
            <a:xfrm>
              <a:off x="3710934" y="2145222"/>
              <a:ext cx="1116142" cy="111614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82550" tIns="82550" rIns="82550" bIns="82550" spcCol="1270" anchor="ctr"/>
            <a:lstStyle/>
            <a:p>
              <a:pPr algn="ctr" defTabSz="2889250">
                <a:spcAft>
                  <a:spcPct val="35000"/>
                </a:spcAft>
                <a:defRPr/>
              </a:pPr>
              <a:r>
                <a:rPr lang="ru-RU" sz="6500" dirty="0">
                  <a:solidFill>
                    <a:schemeClr val="bg1"/>
                  </a:solidFill>
                </a:rPr>
                <a:t>12</a:t>
              </a:r>
            </a:p>
          </p:txBody>
        </p:sp>
      </p:grpSp>
      <p:sp>
        <p:nvSpPr>
          <p:cNvPr id="29" name="Двойная стрелка вверх/вниз 28"/>
          <p:cNvSpPr/>
          <p:nvPr/>
        </p:nvSpPr>
        <p:spPr>
          <a:xfrm rot="18879753">
            <a:off x="5484103" y="3431873"/>
            <a:ext cx="547776" cy="821056"/>
          </a:xfrm>
          <a:prstGeom prst="upDownArrow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grpSp>
        <p:nvGrpSpPr>
          <p:cNvPr id="30" name="Группа 29"/>
          <p:cNvGrpSpPr/>
          <p:nvPr/>
        </p:nvGrpSpPr>
        <p:grpSpPr>
          <a:xfrm>
            <a:off x="1708656" y="4135686"/>
            <a:ext cx="1578464" cy="1578464"/>
            <a:chOff x="3172403" y="1005"/>
            <a:chExt cx="1578464" cy="1578464"/>
          </a:xfrm>
          <a:scene3d>
            <a:camera prst="orthographicFront">
              <a:rot lat="0" lon="0" rev="0"/>
            </a:camera>
            <a:lightRig rig="contrasting" dir="t">
              <a:rot lat="0" lon="0" rev="1200000"/>
            </a:lightRig>
          </a:scene3d>
        </p:grpSpPr>
        <p:sp>
          <p:nvSpPr>
            <p:cNvPr id="31" name="Овал 30"/>
            <p:cNvSpPr/>
            <p:nvPr/>
          </p:nvSpPr>
          <p:spPr>
            <a:xfrm>
              <a:off x="3172403" y="1005"/>
              <a:ext cx="1578464" cy="1578464"/>
            </a:xfrm>
            <a:prstGeom prst="ellipse">
              <a:avLst/>
            </a:prstGeom>
            <a:sp3d contourW="19050" prstMaterial="metal">
              <a:bevelT w="88900" h="203200"/>
              <a:bevelB w="165100" h="254000"/>
            </a:sp3d>
          </p:spPr>
          <p:style>
            <a:lnRef idx="0">
              <a:schemeClr val="accent3">
                <a:shade val="80000"/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2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2" name="Овал 4"/>
            <p:cNvSpPr/>
            <p:nvPr/>
          </p:nvSpPr>
          <p:spPr>
            <a:xfrm>
              <a:off x="3403564" y="232166"/>
              <a:ext cx="1116142" cy="111614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36830" tIns="36830" rIns="36830" bIns="36830" spcCol="1270" anchor="ctr"/>
            <a:lstStyle/>
            <a:p>
              <a:pPr algn="ctr" defTabSz="1289050">
                <a:spcAft>
                  <a:spcPct val="35000"/>
                </a:spcAft>
                <a:defRPr/>
              </a:pPr>
              <a:endParaRPr lang="ru-RU" sz="290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  <p:sp>
        <p:nvSpPr>
          <p:cNvPr id="33" name="TextBox 8"/>
          <p:cNvSpPr txBox="1">
            <a:spLocks noChangeArrowheads="1"/>
          </p:cNvSpPr>
          <p:nvPr/>
        </p:nvSpPr>
        <p:spPr bwMode="auto">
          <a:xfrm>
            <a:off x="1614488" y="5713413"/>
            <a:ext cx="1766887" cy="28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120000"/>
              </a:lnSpc>
              <a:spcBef>
                <a:spcPct val="20000"/>
              </a:spcBef>
              <a:buChar char="•"/>
              <a:defRPr sz="2800">
                <a:solidFill>
                  <a:srgbClr val="00703C"/>
                </a:solidFill>
                <a:latin typeface="Arial" pitchFamily="34" charset="0"/>
              </a:defRPr>
            </a:lvl1pPr>
            <a:lvl2pPr marL="742950" indent="-285750">
              <a:lnSpc>
                <a:spcPct val="120000"/>
              </a:lnSpc>
              <a:spcBef>
                <a:spcPct val="20000"/>
              </a:spcBef>
              <a:buChar char="–"/>
              <a:defRPr sz="2000">
                <a:solidFill>
                  <a:srgbClr val="00703C"/>
                </a:solidFill>
                <a:latin typeface="Arial" pitchFamily="34" charset="0"/>
              </a:defRPr>
            </a:lvl2pPr>
            <a:lvl3pPr marL="1143000" indent="-228600">
              <a:lnSpc>
                <a:spcPct val="120000"/>
              </a:lnSpc>
              <a:spcBef>
                <a:spcPct val="20000"/>
              </a:spcBef>
              <a:buChar char="•"/>
              <a:defRPr sz="2000">
                <a:solidFill>
                  <a:srgbClr val="00703C"/>
                </a:solidFill>
                <a:latin typeface="Arial" pitchFamily="34" charset="0"/>
              </a:defRPr>
            </a:lvl3pPr>
            <a:lvl4pPr marL="1600200" indent="-228600">
              <a:lnSpc>
                <a:spcPct val="120000"/>
              </a:lnSpc>
              <a:spcBef>
                <a:spcPct val="20000"/>
              </a:spcBef>
              <a:buChar char="–"/>
              <a:defRPr sz="2000">
                <a:solidFill>
                  <a:srgbClr val="404040"/>
                </a:solidFill>
                <a:latin typeface="Arial" pitchFamily="34" charset="0"/>
              </a:defRPr>
            </a:lvl4pPr>
            <a:lvl5pPr marL="2057400" indent="-228600">
              <a:lnSpc>
                <a:spcPct val="120000"/>
              </a:lnSpc>
              <a:spcBef>
                <a:spcPct val="20000"/>
              </a:spcBef>
              <a:buChar char="»"/>
              <a:defRPr sz="2000">
                <a:solidFill>
                  <a:srgbClr val="404040"/>
                </a:solidFill>
                <a:latin typeface="Arial" pitchFamily="34" charset="0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pitchFamily="34" charset="0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pitchFamily="34" charset="0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pitchFamily="34" charset="0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pitchFamily="34" charset="0"/>
              </a:defRPr>
            </a:lvl9pPr>
          </a:lstStyle>
          <a:p>
            <a:pPr algn="ctr"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ru-RU" sz="1400" b="1" i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C</a:t>
            </a:r>
            <a:r>
              <a:rPr lang="ru-RU" altLang="ru-RU" sz="1400" b="1" i="1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бербанк</a:t>
            </a:r>
            <a:endParaRPr lang="ru-RU" altLang="ru-RU" sz="1400" b="1" i="1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pic>
        <p:nvPicPr>
          <p:cNvPr id="34" name="Рисунок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843088" y="4159250"/>
            <a:ext cx="1309687" cy="1501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" name="Picture 2" descr="C:\Program Files\Microsoft Office\MEDIA\CAGCAT10\j0235319.wm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284288" y="1819275"/>
            <a:ext cx="1039812" cy="1370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" name="Рисунок 1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27203"/>
          <a:stretch>
            <a:fillRect/>
          </a:stretch>
        </p:blipFill>
        <p:spPr bwMode="auto">
          <a:xfrm>
            <a:off x="6786563" y="1874838"/>
            <a:ext cx="1728787" cy="1258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032391" y="1916329"/>
            <a:ext cx="1241084" cy="15313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Прямоугольник 46"/>
          <p:cNvSpPr/>
          <p:nvPr/>
        </p:nvSpPr>
        <p:spPr>
          <a:xfrm>
            <a:off x="40467" y="81037"/>
            <a:ext cx="10237008" cy="1835292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atin typeface="Arial Narrow" panose="020B0606020202030204" pitchFamily="34" charset="0"/>
            </a:endParaRP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295275" y="3322638"/>
            <a:ext cx="9467850" cy="3933825"/>
          </a:xfrm>
          <a:prstGeom prst="rect">
            <a:avLst/>
          </a:prstGeom>
          <a:noFill/>
          <a:ln>
            <a:noFill/>
          </a:ln>
          <a:effectLst/>
          <a:extLst>
            <a:ext uri="{FAA26D3D-D897-4be2-8F04-BA451C77F1D7}"/>
          </a:extLst>
        </p:spPr>
        <p:txBody>
          <a:bodyPr lIns="0" tIns="0" rIns="0" bIns="0"/>
          <a:lstStyle/>
          <a:p>
            <a:pPr defTabSz="914400">
              <a:lnSpc>
                <a:spcPct val="95000"/>
              </a:lnSpc>
              <a:defRPr/>
            </a:pPr>
            <a:endParaRPr lang="en-US" sz="1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Line 59"/>
          <p:cNvSpPr>
            <a:spLocks noChangeShapeType="1"/>
          </p:cNvSpPr>
          <p:nvPr/>
        </p:nvSpPr>
        <p:spPr bwMode="auto">
          <a:xfrm flipH="1">
            <a:off x="-1" y="754137"/>
            <a:ext cx="10237007" cy="45719"/>
          </a:xfrm>
          <a:prstGeom prst="line">
            <a:avLst/>
          </a:prstGeom>
          <a:noFill/>
          <a:ln w="50800">
            <a:solidFill>
              <a:srgbClr val="00B050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6" name="Rectangle 2"/>
          <p:cNvSpPr txBox="1">
            <a:spLocks noChangeArrowheads="1"/>
          </p:cNvSpPr>
          <p:nvPr/>
        </p:nvSpPr>
        <p:spPr bwMode="auto">
          <a:xfrm>
            <a:off x="693420" y="81037"/>
            <a:ext cx="5959475" cy="67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00703C"/>
                </a:solidFill>
                <a:effectLst/>
                <a:uLnTx/>
                <a:uFillTx/>
                <a:latin typeface="Arial" pitchFamily="34" charset="0"/>
                <a:ea typeface="+mj-ea"/>
                <a:cs typeface="+mj-cs"/>
              </a:rPr>
              <a:t>ПРЕИМУЩЕСТВА ИСПОЛЬЗОВАНИЯ</a:t>
            </a:r>
            <a:r>
              <a:rPr kumimoji="0" lang="ru-RU" altLang="ru-RU" sz="2000" b="1" i="0" u="none" strike="noStrike" kern="0" cap="none" spc="0" normalizeH="0" noProof="0" dirty="0" smtClean="0">
                <a:ln>
                  <a:noFill/>
                </a:ln>
                <a:solidFill>
                  <a:srgbClr val="00703C"/>
                </a:solidFill>
                <a:effectLst/>
                <a:uLnTx/>
                <a:uFillTx/>
                <a:latin typeface="Arial" pitchFamily="34" charset="0"/>
                <a:ea typeface="+mj-ea"/>
                <a:cs typeface="+mj-cs"/>
              </a:rPr>
              <a:t> КАРТЫ</a:t>
            </a:r>
            <a:r>
              <a:rPr kumimoji="0" lang="ru-RU" altLang="ru-RU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00703C"/>
                </a:solidFill>
                <a:effectLst/>
                <a:uLnTx/>
                <a:uFillTx/>
                <a:latin typeface="Arial" pitchFamily="34" charset="0"/>
                <a:ea typeface="+mj-ea"/>
                <a:cs typeface="+mj-cs"/>
              </a:rPr>
              <a:t> И ИСКЛЮЧЕНИЕ ТЕКУЩИХ РИСКОВ</a:t>
            </a:r>
          </a:p>
        </p:txBody>
      </p:sp>
      <p:sp>
        <p:nvSpPr>
          <p:cNvPr id="20" name="Rectangle 5"/>
          <p:cNvSpPr txBox="1">
            <a:spLocks noChangeArrowheads="1"/>
          </p:cNvSpPr>
          <p:nvPr/>
        </p:nvSpPr>
        <p:spPr bwMode="auto">
          <a:xfrm>
            <a:off x="1355688" y="2224405"/>
            <a:ext cx="3495675" cy="369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18000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Char char="•"/>
              <a:tabLst/>
              <a:defRPr/>
            </a:pPr>
            <a:endParaRPr kumimoji="0" lang="ru-RU" altLang="ru-RU" sz="1200" b="1" i="0" u="none" strike="noStrike" kern="0" cap="none" spc="0" normalizeH="0" baseline="0" noProof="0" dirty="0" smtClean="0">
              <a:ln>
                <a:noFill/>
              </a:ln>
              <a:solidFill>
                <a:srgbClr val="E37823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  <a:p>
            <a:pPr marL="342900" marR="0" lvl="0" indent="-3429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ru-RU" altLang="ru-RU" sz="1200" b="1" i="0" u="none" strike="noStrike" kern="0" cap="none" spc="0" normalizeH="0" baseline="0" noProof="0" dirty="0" smtClean="0">
                <a:ln>
                  <a:noFill/>
                </a:ln>
                <a:solidFill>
                  <a:srgbClr val="E37823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Преждевременное</a:t>
            </a:r>
            <a:r>
              <a:rPr kumimoji="0" lang="ru-RU" altLang="ru-RU" sz="1200" b="1" i="0" u="none" strike="noStrike" kern="0" cap="none" spc="0" normalizeH="0" noProof="0" dirty="0" smtClean="0">
                <a:ln>
                  <a:noFill/>
                </a:ln>
                <a:solidFill>
                  <a:srgbClr val="E37823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 покидание ребенком территории школы</a:t>
            </a:r>
          </a:p>
          <a:p>
            <a:pPr marL="342900" marR="0" lvl="0" indent="-3429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Char char="•"/>
              <a:tabLst/>
              <a:defRPr/>
            </a:pPr>
            <a:r>
              <a:rPr lang="ru-RU" altLang="ru-RU" sz="1200" b="1" kern="0" dirty="0" smtClean="0">
                <a:solidFill>
                  <a:srgbClr val="E37823"/>
                </a:solidFill>
                <a:latin typeface="Arial" pitchFamily="34" charset="0"/>
                <a:cs typeface="+mn-cs"/>
              </a:rPr>
              <a:t>Проход в школу посторонних лиц</a:t>
            </a:r>
            <a:endParaRPr kumimoji="0" lang="ru-RU" altLang="ru-RU" sz="1200" b="1" i="0" u="none" strike="noStrike" kern="0" cap="none" spc="0" normalizeH="0" noProof="0" dirty="0" smtClean="0">
              <a:ln>
                <a:noFill/>
              </a:ln>
              <a:solidFill>
                <a:srgbClr val="E37823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  <a:p>
            <a:pPr marL="342900" marR="0" lvl="0" indent="-3429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Char char="•"/>
              <a:tabLst/>
              <a:defRPr/>
            </a:pPr>
            <a:r>
              <a:rPr lang="ru-RU" altLang="ru-RU" sz="1200" b="1" kern="0" dirty="0" smtClean="0">
                <a:solidFill>
                  <a:srgbClr val="E37823"/>
                </a:solidFill>
                <a:latin typeface="Arial" pitchFamily="34" charset="0"/>
                <a:cs typeface="+mn-cs"/>
              </a:rPr>
              <a:t>Опоздание в школу</a:t>
            </a:r>
            <a:endParaRPr kumimoji="0" lang="ru-RU" altLang="ru-RU" sz="1200" b="1" i="0" u="none" strike="noStrike" kern="0" cap="none" spc="0" normalizeH="0" noProof="0" dirty="0" smtClean="0">
              <a:ln>
                <a:noFill/>
              </a:ln>
              <a:solidFill>
                <a:srgbClr val="E37823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  <a:p>
            <a:pPr marL="342900" marR="0" lvl="0" indent="-3429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Char char="•"/>
              <a:tabLst/>
              <a:defRPr/>
            </a:pPr>
            <a:r>
              <a:rPr lang="ru-RU" altLang="ru-RU" sz="1200" b="1" kern="0" baseline="0" dirty="0" smtClean="0">
                <a:solidFill>
                  <a:srgbClr val="E37823"/>
                </a:solidFill>
                <a:latin typeface="Arial" pitchFamily="34" charset="0"/>
                <a:cs typeface="+mn-cs"/>
              </a:rPr>
              <a:t>Нахождение на территории школы в экстремальных ситуациях</a:t>
            </a:r>
            <a:endParaRPr kumimoji="0" lang="ru-RU" altLang="ru-RU" sz="1200" b="1" i="0" u="none" strike="noStrike" kern="0" cap="none" spc="0" normalizeH="0" baseline="0" noProof="0" dirty="0" smtClean="0">
              <a:ln>
                <a:noFill/>
              </a:ln>
              <a:solidFill>
                <a:srgbClr val="E37823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  <a:p>
            <a:pPr marL="342900" indent="-342900" algn="just" defTabSz="914400">
              <a:spcAft>
                <a:spcPts val="1000"/>
              </a:spcAft>
              <a:buFontTx/>
              <a:buChar char="•"/>
              <a:defRPr/>
            </a:pPr>
            <a:r>
              <a:rPr lang="ru-RU" altLang="ru-RU" sz="1200" b="1" kern="0" dirty="0" smtClean="0">
                <a:solidFill>
                  <a:srgbClr val="E37823"/>
                </a:solidFill>
                <a:latin typeface="Arial" pitchFamily="34" charset="0"/>
              </a:rPr>
              <a:t>Нецелевое использование денежных средств учащимися</a:t>
            </a:r>
          </a:p>
          <a:p>
            <a:pPr marL="342900" marR="0" lvl="0" indent="-3429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ru-RU" altLang="ru-RU" sz="1200" b="1" i="0" u="none" strike="noStrike" kern="0" cap="none" spc="0" normalizeH="0" baseline="0" noProof="0" dirty="0" smtClean="0">
                <a:ln>
                  <a:noFill/>
                </a:ln>
                <a:solidFill>
                  <a:srgbClr val="E37823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Потеря</a:t>
            </a:r>
            <a:r>
              <a:rPr kumimoji="0" lang="en-US" altLang="ru-RU" sz="1200" b="1" i="0" u="none" strike="noStrike" kern="0" cap="none" spc="0" normalizeH="0" baseline="0" noProof="0" dirty="0" smtClean="0">
                <a:ln>
                  <a:noFill/>
                </a:ln>
                <a:solidFill>
                  <a:srgbClr val="E37823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/</a:t>
            </a:r>
            <a:r>
              <a:rPr kumimoji="0" lang="ru-RU" altLang="ru-RU" sz="1200" b="1" i="0" u="none" strike="noStrike" kern="0" cap="none" spc="0" normalizeH="0" baseline="0" noProof="0" dirty="0" smtClean="0">
                <a:ln>
                  <a:noFill/>
                </a:ln>
                <a:solidFill>
                  <a:srgbClr val="E37823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 хищение денежных средств    </a:t>
            </a:r>
          </a:p>
          <a:p>
            <a:pPr marL="342900" marR="0" lvl="0" indent="-3429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ru-RU" altLang="ru-RU" sz="1200" b="1" i="0" u="none" strike="noStrike" kern="0" cap="none" spc="0" normalizeH="0" baseline="0" noProof="0" dirty="0" smtClean="0">
                <a:ln>
                  <a:noFill/>
                </a:ln>
                <a:solidFill>
                  <a:srgbClr val="E37823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Длительный процесс обслуживания в школьной столовой (очереди)</a:t>
            </a:r>
          </a:p>
          <a:p>
            <a:pPr marL="342900" marR="0" lvl="0" indent="-3429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ru-RU" altLang="ru-RU" sz="1200" b="1" i="0" u="none" strike="noStrike" kern="0" cap="none" spc="0" normalizeH="0" baseline="0" noProof="0" dirty="0" smtClean="0">
                <a:ln>
                  <a:noFill/>
                </a:ln>
                <a:solidFill>
                  <a:srgbClr val="E37823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Гигиена рук</a:t>
            </a:r>
            <a:endParaRPr kumimoji="0" lang="en-US" altLang="ru-RU" sz="1200" b="1" i="0" u="none" strike="noStrike" kern="0" cap="none" spc="0" normalizeH="0" baseline="0" noProof="0" dirty="0" smtClean="0">
              <a:ln>
                <a:noFill/>
              </a:ln>
              <a:solidFill>
                <a:srgbClr val="E37823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  <a:p>
            <a:pPr marL="265113" marR="0" lvl="0" indent="-265113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Char char="•"/>
              <a:tabLst/>
              <a:defRPr/>
            </a:pPr>
            <a:endParaRPr kumimoji="0" lang="ru-RU" altLang="ru-RU" sz="1200" b="1" i="0" u="none" strike="noStrike" kern="0" cap="none" spc="0" normalizeH="0" baseline="0" noProof="0" dirty="0" smtClean="0">
              <a:ln>
                <a:noFill/>
              </a:ln>
              <a:solidFill>
                <a:srgbClr val="E37823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  <a:p>
            <a:pPr marL="265113" marR="0" lvl="0" indent="-265113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Char char="•"/>
              <a:tabLst/>
              <a:defRPr/>
            </a:pPr>
            <a:endParaRPr kumimoji="0" lang="ru-RU" altLang="ru-RU" sz="1400" b="0" i="0" u="none" strike="noStrike" kern="0" cap="none" spc="0" normalizeH="0" baseline="0" noProof="0" dirty="0" smtClean="0">
              <a:ln>
                <a:noFill/>
              </a:ln>
              <a:solidFill>
                <a:srgbClr val="E37823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  <p:sp>
        <p:nvSpPr>
          <p:cNvPr id="21" name="Line 7"/>
          <p:cNvSpPr>
            <a:spLocks noChangeShapeType="1"/>
          </p:cNvSpPr>
          <p:nvPr/>
        </p:nvSpPr>
        <p:spPr bwMode="auto">
          <a:xfrm flipH="1">
            <a:off x="5205375" y="2129155"/>
            <a:ext cx="0" cy="4095750"/>
          </a:xfrm>
          <a:prstGeom prst="line">
            <a:avLst/>
          </a:prstGeom>
          <a:noFill/>
          <a:ln w="19050">
            <a:solidFill>
              <a:schemeClr val="bg2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2" name="Rectangle 8"/>
          <p:cNvSpPr>
            <a:spLocks noChangeArrowheads="1"/>
          </p:cNvSpPr>
          <p:nvPr/>
        </p:nvSpPr>
        <p:spPr bwMode="auto">
          <a:xfrm>
            <a:off x="5594313" y="1725930"/>
            <a:ext cx="287337" cy="320675"/>
          </a:xfrm>
          <a:prstGeom prst="rect">
            <a:avLst/>
          </a:prstGeom>
          <a:noFill/>
          <a:ln w="2857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 eaLnBrk="1" hangingPunct="1"/>
            <a:r>
              <a:rPr lang="ru-RU" altLang="ru-RU" sz="3400" b="1">
                <a:cs typeface="Arial" pitchFamily="34" charset="0"/>
              </a:rPr>
              <a:t>+</a:t>
            </a:r>
          </a:p>
        </p:txBody>
      </p:sp>
      <p:sp>
        <p:nvSpPr>
          <p:cNvPr id="23" name="AutoShape 19"/>
          <p:cNvSpPr>
            <a:spLocks noChangeArrowheads="1"/>
          </p:cNvSpPr>
          <p:nvPr/>
        </p:nvSpPr>
        <p:spPr bwMode="auto">
          <a:xfrm>
            <a:off x="5543513" y="1787843"/>
            <a:ext cx="3508375" cy="360362"/>
          </a:xfrm>
          <a:prstGeom prst="roundRect">
            <a:avLst>
              <a:gd name="adj" fmla="val 17519"/>
            </a:avLst>
          </a:prstGeom>
          <a:solidFill>
            <a:srgbClr val="00B050"/>
          </a:solidFill>
          <a:ln w="25400">
            <a:noFill/>
            <a:round/>
            <a:headEnd/>
            <a:tailEnd/>
          </a:ln>
        </p:spPr>
        <p:txBody>
          <a:bodyPr lIns="90000" tIns="36000"/>
          <a:lstStyle/>
          <a:p>
            <a:pPr algn="ctr" eaLnBrk="1" hangingPunct="1">
              <a:lnSpc>
                <a:spcPct val="100000"/>
              </a:lnSpc>
            </a:pPr>
            <a:r>
              <a:rPr lang="ru-RU" altLang="ru-RU" sz="1600">
                <a:solidFill>
                  <a:schemeClr val="tx1"/>
                </a:solidFill>
              </a:rPr>
              <a:t>Преимущества</a:t>
            </a:r>
          </a:p>
        </p:txBody>
      </p:sp>
      <p:sp>
        <p:nvSpPr>
          <p:cNvPr id="24" name="Rectangle 5"/>
          <p:cNvSpPr>
            <a:spLocks noChangeArrowheads="1"/>
          </p:cNvSpPr>
          <p:nvPr/>
        </p:nvSpPr>
        <p:spPr bwMode="auto">
          <a:xfrm>
            <a:off x="5559388" y="2224405"/>
            <a:ext cx="3495675" cy="4003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180000"/>
          <a:lstStyle/>
          <a:p>
            <a:pPr marL="265113" indent="-265113" algn="just">
              <a:spcBef>
                <a:spcPct val="20000"/>
              </a:spcBef>
              <a:buFontTx/>
              <a:buChar char="•"/>
            </a:pPr>
            <a:r>
              <a:rPr lang="ru-RU" altLang="ru-RU" sz="1200" b="1" dirty="0" smtClean="0">
                <a:solidFill>
                  <a:srgbClr val="00703C"/>
                </a:solidFill>
              </a:rPr>
              <a:t>Контроль входа/ выхода в школу</a:t>
            </a:r>
          </a:p>
          <a:p>
            <a:pPr marL="265113" indent="-265113" algn="just">
              <a:spcBef>
                <a:spcPct val="20000"/>
              </a:spcBef>
              <a:buFontTx/>
              <a:buChar char="•"/>
            </a:pPr>
            <a:endParaRPr lang="ru-RU" altLang="ru-RU" sz="1200" b="1" dirty="0" smtClean="0">
              <a:solidFill>
                <a:srgbClr val="00703C"/>
              </a:solidFill>
            </a:endParaRPr>
          </a:p>
          <a:p>
            <a:pPr marL="265113" indent="-265113" algn="just">
              <a:spcBef>
                <a:spcPct val="20000"/>
              </a:spcBef>
              <a:buFontTx/>
              <a:buChar char="•"/>
            </a:pPr>
            <a:r>
              <a:rPr lang="ru-RU" altLang="ru-RU" sz="1200" b="1" dirty="0" smtClean="0">
                <a:solidFill>
                  <a:srgbClr val="00703C"/>
                </a:solidFill>
              </a:rPr>
              <a:t>Список лиц, находящихся в школе во время экстремальной ситуации</a:t>
            </a:r>
            <a:endParaRPr lang="ru-RU" altLang="ru-RU" sz="1200" b="1" dirty="0">
              <a:solidFill>
                <a:srgbClr val="00703C"/>
              </a:solidFill>
            </a:endParaRPr>
          </a:p>
          <a:p>
            <a:pPr marL="265113" indent="-265113" algn="just">
              <a:spcBef>
                <a:spcPct val="20000"/>
              </a:spcBef>
              <a:buFontTx/>
              <a:buChar char="•"/>
            </a:pPr>
            <a:endParaRPr lang="ru-RU" altLang="ru-RU" sz="1200" b="1" dirty="0" smtClean="0">
              <a:solidFill>
                <a:srgbClr val="00703C"/>
              </a:solidFill>
            </a:endParaRPr>
          </a:p>
          <a:p>
            <a:pPr marL="265113" indent="-265113" algn="just">
              <a:spcBef>
                <a:spcPct val="20000"/>
              </a:spcBef>
              <a:buFontTx/>
              <a:buChar char="•"/>
            </a:pPr>
            <a:r>
              <a:rPr lang="ru-RU" altLang="ru-RU" sz="1200" b="1" dirty="0" smtClean="0">
                <a:solidFill>
                  <a:srgbClr val="00703C"/>
                </a:solidFill>
              </a:rPr>
              <a:t>Отказ от денежной наличности на территории образовательной организации</a:t>
            </a:r>
          </a:p>
          <a:p>
            <a:pPr marL="265113" indent="-265113" algn="just">
              <a:spcBef>
                <a:spcPct val="20000"/>
              </a:spcBef>
              <a:buFontTx/>
              <a:buChar char="•"/>
            </a:pPr>
            <a:endParaRPr lang="ru-RU" altLang="ru-RU" sz="1200" b="1" dirty="0" smtClean="0">
              <a:solidFill>
                <a:srgbClr val="00703C"/>
              </a:solidFill>
            </a:endParaRPr>
          </a:p>
          <a:p>
            <a:pPr marL="265113" indent="-265113" algn="just">
              <a:spcBef>
                <a:spcPct val="20000"/>
              </a:spcBef>
              <a:buFontTx/>
              <a:buChar char="•"/>
            </a:pPr>
            <a:r>
              <a:rPr lang="ru-RU" altLang="ru-RU" sz="1200" b="1" dirty="0" smtClean="0">
                <a:solidFill>
                  <a:srgbClr val="00703C"/>
                </a:solidFill>
              </a:rPr>
              <a:t>Оперативное </a:t>
            </a:r>
            <a:r>
              <a:rPr lang="ru-RU" altLang="ru-RU" sz="1200" b="1" dirty="0">
                <a:solidFill>
                  <a:srgbClr val="00703C"/>
                </a:solidFill>
              </a:rPr>
              <a:t>пополнение лицевого счета учащегося</a:t>
            </a:r>
            <a:r>
              <a:rPr lang="en-US" altLang="ru-RU" sz="1200" b="1" dirty="0">
                <a:solidFill>
                  <a:srgbClr val="00703C"/>
                </a:solidFill>
              </a:rPr>
              <a:t>/</a:t>
            </a:r>
            <a:r>
              <a:rPr lang="ru-RU" altLang="ru-RU" sz="1200" b="1" dirty="0">
                <a:solidFill>
                  <a:srgbClr val="00703C"/>
                </a:solidFill>
              </a:rPr>
              <a:t>сотрудника через каналы приема платежей </a:t>
            </a:r>
            <a:r>
              <a:rPr lang="ru-RU" altLang="ru-RU" sz="1200" b="1" dirty="0" smtClean="0">
                <a:solidFill>
                  <a:srgbClr val="00703C"/>
                </a:solidFill>
              </a:rPr>
              <a:t>Сбербанка</a:t>
            </a:r>
          </a:p>
          <a:p>
            <a:pPr marL="265113" indent="-265113" algn="just">
              <a:spcBef>
                <a:spcPct val="20000"/>
              </a:spcBef>
              <a:buFontTx/>
              <a:buChar char="•"/>
            </a:pPr>
            <a:endParaRPr lang="ru-RU" altLang="ru-RU" sz="1200" b="1" dirty="0">
              <a:solidFill>
                <a:srgbClr val="00703C"/>
              </a:solidFill>
            </a:endParaRPr>
          </a:p>
          <a:p>
            <a:pPr marL="265113" indent="-265113" algn="just">
              <a:spcBef>
                <a:spcPct val="20000"/>
              </a:spcBef>
              <a:buFontTx/>
              <a:buChar char="•"/>
            </a:pPr>
            <a:r>
              <a:rPr lang="ru-RU" altLang="ru-RU" sz="1200" b="1" dirty="0" smtClean="0">
                <a:solidFill>
                  <a:srgbClr val="00703C"/>
                </a:solidFill>
              </a:rPr>
              <a:t>Сведения </a:t>
            </a:r>
            <a:r>
              <a:rPr lang="ru-RU" altLang="ru-RU" sz="1200" b="1" dirty="0">
                <a:solidFill>
                  <a:srgbClr val="00703C"/>
                </a:solidFill>
              </a:rPr>
              <a:t>о питании (время, наименование блюда</a:t>
            </a:r>
            <a:r>
              <a:rPr lang="ru-RU" altLang="ru-RU" sz="1200" b="1" dirty="0" smtClean="0">
                <a:solidFill>
                  <a:srgbClr val="00703C"/>
                </a:solidFill>
              </a:rPr>
              <a:t>)</a:t>
            </a:r>
          </a:p>
          <a:p>
            <a:pPr marL="265113" indent="-265113" algn="just">
              <a:spcBef>
                <a:spcPct val="20000"/>
              </a:spcBef>
              <a:buFontTx/>
              <a:buChar char="•"/>
            </a:pPr>
            <a:endParaRPr lang="ru-RU" altLang="ru-RU" sz="1200" b="1" dirty="0">
              <a:solidFill>
                <a:srgbClr val="00703C"/>
              </a:solidFill>
            </a:endParaRPr>
          </a:p>
          <a:p>
            <a:pPr marL="265113" indent="-265113" algn="just">
              <a:spcBef>
                <a:spcPct val="20000"/>
              </a:spcBef>
              <a:buFontTx/>
              <a:buChar char="•"/>
            </a:pPr>
            <a:r>
              <a:rPr lang="ru-RU" altLang="ru-RU" sz="1200" b="1" dirty="0" smtClean="0">
                <a:solidFill>
                  <a:srgbClr val="00703C"/>
                </a:solidFill>
              </a:rPr>
              <a:t>Контроль </a:t>
            </a:r>
            <a:r>
              <a:rPr lang="ru-RU" altLang="ru-RU" sz="1200" b="1" dirty="0">
                <a:solidFill>
                  <a:srgbClr val="00703C"/>
                </a:solidFill>
              </a:rPr>
              <a:t>за расходованием денежных средств</a:t>
            </a:r>
          </a:p>
        </p:txBody>
      </p:sp>
      <p:sp>
        <p:nvSpPr>
          <p:cNvPr id="25" name="AutoShape 19"/>
          <p:cNvSpPr>
            <a:spLocks noChangeArrowheads="1"/>
          </p:cNvSpPr>
          <p:nvPr/>
        </p:nvSpPr>
        <p:spPr bwMode="auto">
          <a:xfrm>
            <a:off x="1342988" y="1787843"/>
            <a:ext cx="3508375" cy="360362"/>
          </a:xfrm>
          <a:prstGeom prst="roundRect">
            <a:avLst>
              <a:gd name="adj" fmla="val 17519"/>
            </a:avLst>
          </a:prstGeom>
          <a:solidFill>
            <a:srgbClr val="F79443"/>
          </a:solidFill>
          <a:ln w="25400">
            <a:noFill/>
            <a:round/>
            <a:headEnd/>
            <a:tailEnd/>
          </a:ln>
        </p:spPr>
        <p:txBody>
          <a:bodyPr lIns="90000" tIns="36000"/>
          <a:lstStyle/>
          <a:p>
            <a:pPr algn="ctr" eaLnBrk="1" hangingPunct="1">
              <a:lnSpc>
                <a:spcPct val="100000"/>
              </a:lnSpc>
            </a:pPr>
            <a:r>
              <a:rPr lang="ru-RU" altLang="ru-RU" sz="1600" dirty="0">
                <a:solidFill>
                  <a:schemeClr val="tx1"/>
                </a:solidFill>
              </a:rPr>
              <a:t>Текущие риски</a:t>
            </a:r>
          </a:p>
        </p:txBody>
      </p:sp>
      <p:sp>
        <p:nvSpPr>
          <p:cNvPr id="26" name="Line 7"/>
          <p:cNvSpPr>
            <a:spLocks noChangeShapeType="1"/>
          </p:cNvSpPr>
          <p:nvPr/>
        </p:nvSpPr>
        <p:spPr bwMode="auto">
          <a:xfrm flipH="1">
            <a:off x="5205375" y="1905000"/>
            <a:ext cx="0" cy="4095750"/>
          </a:xfrm>
          <a:prstGeom prst="line">
            <a:avLst/>
          </a:prstGeom>
          <a:noFill/>
          <a:ln w="50800">
            <a:solidFill>
              <a:schemeClr val="bg2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Прямоугольник 46"/>
          <p:cNvSpPr/>
          <p:nvPr/>
        </p:nvSpPr>
        <p:spPr>
          <a:xfrm>
            <a:off x="0" y="81037"/>
            <a:ext cx="10237008" cy="1835292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atin typeface="Arial Narrow" panose="020B0606020202030204" pitchFamily="34" charset="0"/>
            </a:endParaRP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295275" y="3322638"/>
            <a:ext cx="9467850" cy="3933825"/>
          </a:xfrm>
          <a:prstGeom prst="rect">
            <a:avLst/>
          </a:prstGeom>
          <a:noFill/>
          <a:ln>
            <a:noFill/>
          </a:ln>
          <a:effectLst/>
          <a:extLst>
            <a:ext uri="{FAA26D3D-D897-4be2-8F04-BA451C77F1D7}"/>
          </a:extLst>
        </p:spPr>
        <p:txBody>
          <a:bodyPr lIns="0" tIns="0" rIns="0" bIns="0"/>
          <a:lstStyle/>
          <a:p>
            <a:pPr defTabSz="914400">
              <a:lnSpc>
                <a:spcPct val="95000"/>
              </a:lnSpc>
              <a:defRPr/>
            </a:pPr>
            <a:endParaRPr lang="en-US" sz="1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Line 59"/>
          <p:cNvSpPr>
            <a:spLocks noChangeShapeType="1"/>
          </p:cNvSpPr>
          <p:nvPr/>
        </p:nvSpPr>
        <p:spPr bwMode="auto">
          <a:xfrm flipH="1">
            <a:off x="-1" y="754137"/>
            <a:ext cx="10237007" cy="45719"/>
          </a:xfrm>
          <a:prstGeom prst="line">
            <a:avLst/>
          </a:prstGeom>
          <a:noFill/>
          <a:ln w="50800">
            <a:solidFill>
              <a:srgbClr val="00B050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0" y="57150"/>
            <a:ext cx="5603875" cy="67310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511175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7E39"/>
                </a:solidFill>
                <a:effectLst/>
                <a:uLnTx/>
                <a:uFillTx/>
                <a:latin typeface="Arial Narrow" pitchFamily="34" charset="0"/>
                <a:ea typeface="+mj-ea"/>
                <a:cs typeface="Arial" pitchFamily="34" charset="0"/>
              </a:rPr>
              <a:t>Оборудование</a:t>
            </a:r>
            <a:r>
              <a:rPr kumimoji="0" lang="ru-RU" altLang="ru-RU" sz="49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7E39"/>
                </a:solidFill>
                <a:effectLst/>
                <a:uLnTx/>
                <a:uFillTx/>
                <a:latin typeface="Arial Narrow" pitchFamily="34" charset="0"/>
                <a:ea typeface="+mj-ea"/>
                <a:cs typeface="Arial" pitchFamily="34" charset="0"/>
              </a:rPr>
              <a:t/>
            </a:r>
            <a:br>
              <a:rPr kumimoji="0" lang="ru-RU" altLang="ru-RU" sz="49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7E39"/>
                </a:solidFill>
                <a:effectLst/>
                <a:uLnTx/>
                <a:uFillTx/>
                <a:latin typeface="Arial Narrow" pitchFamily="34" charset="0"/>
                <a:ea typeface="+mj-ea"/>
                <a:cs typeface="Arial" pitchFamily="34" charset="0"/>
              </a:rPr>
            </a:br>
            <a:endParaRPr kumimoji="0" lang="ru-RU" altLang="ru-RU" sz="49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Прямоугольник 8"/>
          <p:cNvSpPr>
            <a:spLocks noChangeArrowheads="1"/>
          </p:cNvSpPr>
          <p:nvPr/>
        </p:nvSpPr>
        <p:spPr bwMode="auto">
          <a:xfrm>
            <a:off x="1042988" y="1019175"/>
            <a:ext cx="77597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600" b="1" dirty="0">
                <a:solidFill>
                  <a:schemeClr val="tx1"/>
                </a:solidFill>
                <a:cs typeface="Times New Roman" pitchFamily="18" charset="0"/>
              </a:rPr>
              <a:t>Терминал имеет два </a:t>
            </a:r>
            <a:r>
              <a:rPr lang="ru-RU" altLang="ru-RU" sz="1600" b="1" dirty="0" smtClean="0">
                <a:solidFill>
                  <a:schemeClr val="tx1"/>
                </a:solidFill>
                <a:cs typeface="Times New Roman" pitchFamily="18" charset="0"/>
              </a:rPr>
              <a:t>дисплея, </a:t>
            </a:r>
            <a:r>
              <a:rPr lang="ru-RU" altLang="ru-RU" sz="1600" b="1" dirty="0">
                <a:solidFill>
                  <a:schemeClr val="tx1"/>
                </a:solidFill>
                <a:cs typeface="Times New Roman" pitchFamily="18" charset="0"/>
              </a:rPr>
              <a:t>позволяющие просмотреть</a:t>
            </a:r>
          </a:p>
          <a:p>
            <a:pPr algn="ctr"/>
            <a:r>
              <a:rPr lang="ru-RU" altLang="ru-RU" sz="1600" b="1" dirty="0">
                <a:solidFill>
                  <a:schemeClr val="tx1"/>
                </a:solidFill>
                <a:cs typeface="Times New Roman" pitchFamily="18" charset="0"/>
              </a:rPr>
              <a:t> выбранные продукты и общую стоимость заказа </a:t>
            </a:r>
          </a:p>
        </p:txBody>
      </p:sp>
      <p:pic>
        <p:nvPicPr>
          <p:cNvPr id="8" name="Рисунок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011488" y="1843088"/>
            <a:ext cx="2592387" cy="295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4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146483" y="1788954"/>
            <a:ext cx="2519362" cy="2884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6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055813" y="4673442"/>
            <a:ext cx="2724150" cy="272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image1.jpg"/>
          <p:cNvPicPr/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7204583" y="5006341"/>
            <a:ext cx="1598105" cy="1440706"/>
          </a:xfrm>
          <a:prstGeom prst="rect">
            <a:avLst/>
          </a:prstGeom>
          <a:ln w="12700">
            <a:miter lim="400000"/>
          </a:ln>
        </p:spPr>
      </p:pic>
      <p:sp>
        <p:nvSpPr>
          <p:cNvPr id="12" name="Скругленный прямоугольник 11"/>
          <p:cNvSpPr/>
          <p:nvPr/>
        </p:nvSpPr>
        <p:spPr>
          <a:xfrm>
            <a:off x="6325194" y="6447047"/>
            <a:ext cx="3551257" cy="533593"/>
          </a:xfrm>
          <a:prstGeom prst="roundRect">
            <a:avLst>
              <a:gd name="adj" fmla="val 9292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Считыватель магнитных карт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5275" y="2341866"/>
            <a:ext cx="2186796" cy="2186796"/>
          </a:xfrm>
          <a:prstGeom prst="rect">
            <a:avLst/>
          </a:prstGeom>
        </p:spPr>
      </p:pic>
      <p:sp>
        <p:nvSpPr>
          <p:cNvPr id="14" name="Скругленный прямоугольник 13"/>
          <p:cNvSpPr/>
          <p:nvPr/>
        </p:nvSpPr>
        <p:spPr>
          <a:xfrm>
            <a:off x="295275" y="1843088"/>
            <a:ext cx="2044065" cy="533593"/>
          </a:xfrm>
          <a:prstGeom prst="roundRect">
            <a:avLst>
              <a:gd name="adj" fmla="val 9292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Турникет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4701965" y="4802188"/>
            <a:ext cx="3551257" cy="533593"/>
          </a:xfrm>
          <a:prstGeom prst="roundRect">
            <a:avLst>
              <a:gd name="adj" fmla="val 9292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Оборудование в </a:t>
            </a:r>
            <a:r>
              <a:rPr lang="ru-RU" dirty="0" err="1" smtClean="0">
                <a:solidFill>
                  <a:schemeClr val="tx1"/>
                </a:solidFill>
              </a:rPr>
              <a:t>столовойыватель</a:t>
            </a:r>
            <a:r>
              <a:rPr lang="ru-RU" dirty="0" smtClean="0">
                <a:solidFill>
                  <a:schemeClr val="tx1"/>
                </a:solidFill>
              </a:rPr>
              <a:t> магнитных карт</a:t>
            </a:r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Прямоугольник 46"/>
          <p:cNvSpPr/>
          <p:nvPr/>
        </p:nvSpPr>
        <p:spPr>
          <a:xfrm>
            <a:off x="0" y="81037"/>
            <a:ext cx="10237008" cy="1835292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atin typeface="Arial Narrow" panose="020B0606020202030204" pitchFamily="34" charset="0"/>
            </a:endParaRP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295275" y="3322638"/>
            <a:ext cx="9467850" cy="3933825"/>
          </a:xfrm>
          <a:prstGeom prst="rect">
            <a:avLst/>
          </a:prstGeom>
          <a:noFill/>
          <a:ln>
            <a:noFill/>
          </a:ln>
          <a:effectLst/>
          <a:extLst>
            <a:ext uri="{FAA26D3D-D897-4be2-8F04-BA451C77F1D7}"/>
          </a:extLst>
        </p:spPr>
        <p:txBody>
          <a:bodyPr lIns="0" tIns="0" rIns="0" bIns="0"/>
          <a:lstStyle/>
          <a:p>
            <a:pPr defTabSz="914400">
              <a:lnSpc>
                <a:spcPct val="95000"/>
              </a:lnSpc>
              <a:defRPr/>
            </a:pPr>
            <a:endParaRPr lang="en-US" sz="1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Line 59"/>
          <p:cNvSpPr>
            <a:spLocks noChangeShapeType="1"/>
          </p:cNvSpPr>
          <p:nvPr/>
        </p:nvSpPr>
        <p:spPr bwMode="auto">
          <a:xfrm flipH="1">
            <a:off x="-1" y="754137"/>
            <a:ext cx="10237007" cy="45719"/>
          </a:xfrm>
          <a:prstGeom prst="line">
            <a:avLst/>
          </a:prstGeom>
          <a:noFill/>
          <a:ln w="50800">
            <a:solidFill>
              <a:srgbClr val="00B050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0" y="81037"/>
            <a:ext cx="5603875" cy="67310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511175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66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ЛИЧНЫЙ КАБИНЕТ РОДИТЕЛЯ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174626" y="1043940"/>
            <a:ext cx="5429249" cy="1222145"/>
          </a:xfrm>
          <a:prstGeom prst="roundRect">
            <a:avLst>
              <a:gd name="adj" fmla="val 9292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Для доступа в личный кабинет родителя необходимо зарегистрироваться на Портале «Петербургское образование»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174626" y="2418485"/>
            <a:ext cx="5429249" cy="904153"/>
          </a:xfrm>
          <a:prstGeom prst="roundRect">
            <a:avLst>
              <a:gd name="adj" fmla="val 9292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История входа/выхода в школу с указанием даты и времени события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174626" y="3475039"/>
            <a:ext cx="5429249" cy="700722"/>
          </a:xfrm>
          <a:prstGeom prst="roundRect">
            <a:avLst>
              <a:gd name="adj" fmla="val 9292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Информации о питании ребенка с указанием наименования блюд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174626" y="4305300"/>
            <a:ext cx="5429249" cy="904153"/>
          </a:xfrm>
          <a:prstGeom prst="roundRect">
            <a:avLst>
              <a:gd name="adj" fmla="val 9292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Текущий остаток денежных средств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174626" y="5364480"/>
            <a:ext cx="5429249" cy="904153"/>
          </a:xfrm>
          <a:prstGeom prst="roundRect">
            <a:avLst>
              <a:gd name="adj" fmla="val 9292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Возможность установить ограничение суммы в день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174626" y="6352310"/>
            <a:ext cx="5429249" cy="904153"/>
          </a:xfrm>
          <a:prstGeom prst="roundRect">
            <a:avLst>
              <a:gd name="adj" fmla="val 9292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Возможность перераспределить денежные средства между балансами «Горячее питание» и «Буфет»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6073140" y="2900989"/>
            <a:ext cx="3965575" cy="982662"/>
          </a:xfrm>
          <a:prstGeom prst="roundRect">
            <a:avLst>
              <a:gd name="adj" fmla="val 9292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Автоматическое перераспределение денег между балансами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6094557" y="4160650"/>
            <a:ext cx="3986992" cy="904153"/>
          </a:xfrm>
          <a:prstGeom prst="roundRect">
            <a:avLst>
              <a:gd name="adj" fmla="val 9292"/>
            </a:avLst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Визитная карточка родителя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6073140" y="6139094"/>
            <a:ext cx="3805555" cy="987830"/>
          </a:xfrm>
          <a:prstGeom prst="roundRect">
            <a:avLst>
              <a:gd name="adj" fmla="val 9292"/>
            </a:avLst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Регистрация номера телефона для мобильного приложения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6094557" y="5133383"/>
            <a:ext cx="3986992" cy="904153"/>
          </a:xfrm>
          <a:prstGeom prst="roundRect">
            <a:avLst>
              <a:gd name="adj" fmla="val 9292"/>
            </a:avLst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Запрет блюд с наличием аллергенов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7220015" y="3883651"/>
            <a:ext cx="1558696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just" defTabSz="511175">
              <a:defRPr/>
            </a:pPr>
            <a:r>
              <a:rPr lang="ru-RU" altLang="ru-RU" sz="1200" b="1" dirty="0" smtClean="0">
                <a:solidFill>
                  <a:srgbClr val="008000"/>
                </a:solidFill>
              </a:rPr>
              <a:t>Прорабатывается</a:t>
            </a: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01002" y="928581"/>
            <a:ext cx="4403407" cy="18654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Прямоугольник 46"/>
          <p:cNvSpPr/>
          <p:nvPr/>
        </p:nvSpPr>
        <p:spPr>
          <a:xfrm>
            <a:off x="0" y="81037"/>
            <a:ext cx="10237008" cy="1835292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atin typeface="Arial Narrow" panose="020B0606020202030204" pitchFamily="34" charset="0"/>
            </a:endParaRP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295275" y="3322638"/>
            <a:ext cx="9467850" cy="3933825"/>
          </a:xfrm>
          <a:prstGeom prst="rect">
            <a:avLst/>
          </a:prstGeom>
          <a:noFill/>
          <a:ln>
            <a:noFill/>
          </a:ln>
          <a:effectLst/>
          <a:extLst>
            <a:ext uri="{FAA26D3D-D897-4be2-8F04-BA451C77F1D7}"/>
          </a:extLst>
        </p:spPr>
        <p:txBody>
          <a:bodyPr lIns="0" tIns="0" rIns="0" bIns="0"/>
          <a:lstStyle/>
          <a:p>
            <a:pPr defTabSz="914400">
              <a:lnSpc>
                <a:spcPct val="95000"/>
              </a:lnSpc>
              <a:defRPr/>
            </a:pPr>
            <a:endParaRPr lang="en-US" sz="1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Line 59"/>
          <p:cNvSpPr>
            <a:spLocks noChangeShapeType="1"/>
          </p:cNvSpPr>
          <p:nvPr/>
        </p:nvSpPr>
        <p:spPr bwMode="auto">
          <a:xfrm flipH="1">
            <a:off x="-1" y="754137"/>
            <a:ext cx="10277474" cy="45719"/>
          </a:xfrm>
          <a:prstGeom prst="line">
            <a:avLst/>
          </a:prstGeom>
          <a:noFill/>
          <a:ln w="50800">
            <a:solidFill>
              <a:srgbClr val="00B050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0" y="126756"/>
            <a:ext cx="5603875" cy="67310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511175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66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СХЕМА ПОПОЛНЕНИЯ И ОПЛАТЫ</a:t>
            </a:r>
          </a:p>
        </p:txBody>
      </p:sp>
      <p:grpSp>
        <p:nvGrpSpPr>
          <p:cNvPr id="8" name="Группа 7"/>
          <p:cNvGrpSpPr/>
          <p:nvPr/>
        </p:nvGrpSpPr>
        <p:grpSpPr>
          <a:xfrm>
            <a:off x="692108" y="1864451"/>
            <a:ext cx="1221694" cy="1205401"/>
            <a:chOff x="3172403" y="1005"/>
            <a:chExt cx="1578464" cy="1578464"/>
          </a:xfrm>
          <a:scene3d>
            <a:camera prst="orthographicFront">
              <a:rot lat="0" lon="0" rev="0"/>
            </a:camera>
            <a:lightRig rig="contrasting" dir="t">
              <a:rot lat="0" lon="0" rev="1200000"/>
            </a:lightRig>
          </a:scene3d>
        </p:grpSpPr>
        <p:sp>
          <p:nvSpPr>
            <p:cNvPr id="9" name="Овал 8"/>
            <p:cNvSpPr/>
            <p:nvPr/>
          </p:nvSpPr>
          <p:spPr>
            <a:xfrm>
              <a:off x="3172403" y="1005"/>
              <a:ext cx="1578464" cy="1578464"/>
            </a:xfrm>
            <a:prstGeom prst="ellipse">
              <a:avLst/>
            </a:prstGeom>
            <a:sp3d contourW="19050" prstMaterial="metal">
              <a:bevelT w="88900" h="203200"/>
              <a:bevelB w="165100" h="254000"/>
            </a:sp3d>
          </p:spPr>
          <p:style>
            <a:lnRef idx="0">
              <a:schemeClr val="accent3">
                <a:shade val="80000"/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2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0" name="Овал 4"/>
            <p:cNvSpPr/>
            <p:nvPr/>
          </p:nvSpPr>
          <p:spPr>
            <a:xfrm>
              <a:off x="3403564" y="232166"/>
              <a:ext cx="1116142" cy="111614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36830" tIns="36830" rIns="36830" bIns="36830" spcCol="1270" anchor="ctr"/>
            <a:lstStyle/>
            <a:p>
              <a:pPr algn="ctr" defTabSz="1289050">
                <a:spcAft>
                  <a:spcPct val="35000"/>
                </a:spcAft>
                <a:defRPr/>
              </a:pPr>
              <a:endParaRPr lang="ru-RU" sz="290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  <p:grpSp>
        <p:nvGrpSpPr>
          <p:cNvPr id="11" name="Группа 10"/>
          <p:cNvGrpSpPr/>
          <p:nvPr/>
        </p:nvGrpSpPr>
        <p:grpSpPr>
          <a:xfrm>
            <a:off x="2933103" y="4368803"/>
            <a:ext cx="1221694" cy="1205401"/>
            <a:chOff x="3172403" y="1005"/>
            <a:chExt cx="1578464" cy="1578464"/>
          </a:xfrm>
          <a:scene3d>
            <a:camera prst="orthographicFront">
              <a:rot lat="0" lon="0" rev="0"/>
            </a:camera>
            <a:lightRig rig="contrasting" dir="t">
              <a:rot lat="0" lon="0" rev="1200000"/>
            </a:lightRig>
          </a:scene3d>
        </p:grpSpPr>
        <p:sp>
          <p:nvSpPr>
            <p:cNvPr id="12" name="Овал 11"/>
            <p:cNvSpPr/>
            <p:nvPr/>
          </p:nvSpPr>
          <p:spPr>
            <a:xfrm>
              <a:off x="3172403" y="1005"/>
              <a:ext cx="1578464" cy="1578464"/>
            </a:xfrm>
            <a:prstGeom prst="ellipse">
              <a:avLst/>
            </a:prstGeom>
            <a:sp3d contourW="19050" prstMaterial="metal">
              <a:bevelT w="88900" h="203200"/>
              <a:bevelB w="165100" h="254000"/>
            </a:sp3d>
          </p:spPr>
          <p:style>
            <a:lnRef idx="0">
              <a:schemeClr val="accent3">
                <a:shade val="80000"/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2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3" name="Овал 4"/>
            <p:cNvSpPr/>
            <p:nvPr/>
          </p:nvSpPr>
          <p:spPr>
            <a:xfrm>
              <a:off x="3403564" y="232166"/>
              <a:ext cx="1116142" cy="111614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36830" tIns="36830" rIns="36830" bIns="36830" spcCol="1270" anchor="ctr"/>
            <a:lstStyle/>
            <a:p>
              <a:pPr algn="ctr" defTabSz="1289050">
                <a:spcAft>
                  <a:spcPct val="35000"/>
                </a:spcAft>
                <a:defRPr/>
              </a:pPr>
              <a:endParaRPr lang="ru-RU" sz="290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  <p:cxnSp>
        <p:nvCxnSpPr>
          <p:cNvPr id="14" name="Прямая со стрелкой 5"/>
          <p:cNvCxnSpPr>
            <a:cxnSpLocks noChangeShapeType="1"/>
          </p:cNvCxnSpPr>
          <p:nvPr/>
        </p:nvCxnSpPr>
        <p:spPr bwMode="auto">
          <a:xfrm>
            <a:off x="2051050" y="2565400"/>
            <a:ext cx="808038" cy="0"/>
          </a:xfrm>
          <a:prstGeom prst="straightConnector1">
            <a:avLst/>
          </a:prstGeom>
          <a:noFill/>
          <a:ln w="76200" algn="ctr">
            <a:solidFill>
              <a:srgbClr val="439639"/>
            </a:solidFill>
            <a:round/>
            <a:headEnd/>
            <a:tailEnd type="arrow" w="med" len="med"/>
          </a:ln>
        </p:spPr>
      </p:cxnSp>
      <p:sp>
        <p:nvSpPr>
          <p:cNvPr id="15" name="Прямоугольник 14"/>
          <p:cNvSpPr/>
          <p:nvPr/>
        </p:nvSpPr>
        <p:spPr bwMode="auto">
          <a:xfrm>
            <a:off x="1843088" y="1974850"/>
            <a:ext cx="1116012" cy="55403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000" kern="0" dirty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+mn-lt"/>
                <a:cs typeface="Arial" pitchFamily="34" charset="0"/>
              </a:rPr>
              <a:t>Пополнение лицевого счета</a:t>
            </a:r>
          </a:p>
        </p:txBody>
      </p:sp>
      <p:grpSp>
        <p:nvGrpSpPr>
          <p:cNvPr id="16" name="Группа 15"/>
          <p:cNvGrpSpPr/>
          <p:nvPr/>
        </p:nvGrpSpPr>
        <p:grpSpPr>
          <a:xfrm>
            <a:off x="2959616" y="1864452"/>
            <a:ext cx="1221694" cy="1205401"/>
            <a:chOff x="3172403" y="1005"/>
            <a:chExt cx="1578464" cy="1578464"/>
          </a:xfrm>
          <a:scene3d>
            <a:camera prst="orthographicFront">
              <a:rot lat="0" lon="0" rev="0"/>
            </a:camera>
            <a:lightRig rig="contrasting" dir="t">
              <a:rot lat="0" lon="0" rev="1200000"/>
            </a:lightRig>
          </a:scene3d>
        </p:grpSpPr>
        <p:sp>
          <p:nvSpPr>
            <p:cNvPr id="17" name="Овал 16"/>
            <p:cNvSpPr/>
            <p:nvPr/>
          </p:nvSpPr>
          <p:spPr>
            <a:xfrm>
              <a:off x="3172403" y="1005"/>
              <a:ext cx="1578464" cy="1578464"/>
            </a:xfrm>
            <a:prstGeom prst="ellipse">
              <a:avLst/>
            </a:prstGeom>
            <a:sp3d contourW="19050" prstMaterial="metal">
              <a:bevelT w="88900" h="203200"/>
              <a:bevelB w="165100" h="254000"/>
            </a:sp3d>
          </p:spPr>
          <p:style>
            <a:lnRef idx="0">
              <a:schemeClr val="accent3">
                <a:shade val="80000"/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2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8" name="Овал 4"/>
            <p:cNvSpPr/>
            <p:nvPr/>
          </p:nvSpPr>
          <p:spPr>
            <a:xfrm>
              <a:off x="3403564" y="232166"/>
              <a:ext cx="1116142" cy="111614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36830" tIns="36830" rIns="36830" bIns="36830" spcCol="1270" anchor="ctr"/>
            <a:lstStyle/>
            <a:p>
              <a:pPr algn="ctr" defTabSz="1289050">
                <a:spcAft>
                  <a:spcPct val="35000"/>
                </a:spcAft>
                <a:defRPr/>
              </a:pPr>
              <a:endParaRPr lang="ru-RU" sz="290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  <p:pic>
        <p:nvPicPr>
          <p:cNvPr id="19" name="Рисунок 10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4038" y="1854200"/>
            <a:ext cx="1014412" cy="1162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Заголовок 1"/>
          <p:cNvSpPr txBox="1">
            <a:spLocks/>
          </p:cNvSpPr>
          <p:nvPr/>
        </p:nvSpPr>
        <p:spPr bwMode="auto">
          <a:xfrm>
            <a:off x="2782888" y="2763838"/>
            <a:ext cx="1500187" cy="860425"/>
          </a:xfrm>
          <a:prstGeom prst="rect">
            <a:avLst/>
          </a:prstGeom>
        </p:spPr>
        <p:txBody>
          <a:bodyPr anchor="ctr"/>
          <a:lstStyle/>
          <a:p>
            <a:pPr algn="ctr" eaLnBrk="1" fontAlgn="auto" hangingPunct="1">
              <a:lnSpc>
                <a:spcPct val="100000"/>
              </a:lnSpc>
              <a:spcAft>
                <a:spcPts val="0"/>
              </a:spcAft>
              <a:defRPr/>
            </a:pPr>
            <a:r>
              <a:rPr lang="ru-RU" sz="1600" b="1" kern="0" dirty="0">
                <a:solidFill>
                  <a:srgbClr val="00703C"/>
                </a:solidFill>
                <a:ea typeface="+mj-ea"/>
                <a:cs typeface="Arial" pitchFamily="34" charset="0"/>
              </a:rPr>
              <a:t>Сбербанк</a:t>
            </a:r>
            <a:endParaRPr lang="ru-RU" sz="1600" b="1" dirty="0">
              <a:solidFill>
                <a:srgbClr val="00703C"/>
              </a:solidFill>
              <a:ea typeface="+mj-ea"/>
              <a:cs typeface="Arial" pitchFamily="34" charset="0"/>
            </a:endParaRPr>
          </a:p>
        </p:txBody>
      </p:sp>
      <p:cxnSp>
        <p:nvCxnSpPr>
          <p:cNvPr id="21" name="Прямая со стрелкой 12"/>
          <p:cNvCxnSpPr>
            <a:cxnSpLocks noChangeShapeType="1"/>
          </p:cNvCxnSpPr>
          <p:nvPr/>
        </p:nvCxnSpPr>
        <p:spPr bwMode="auto">
          <a:xfrm>
            <a:off x="4370388" y="2565400"/>
            <a:ext cx="1009650" cy="0"/>
          </a:xfrm>
          <a:prstGeom prst="straightConnector1">
            <a:avLst/>
          </a:prstGeom>
          <a:noFill/>
          <a:ln w="76200" algn="ctr">
            <a:solidFill>
              <a:srgbClr val="439639"/>
            </a:solidFill>
            <a:round/>
            <a:headEnd/>
            <a:tailEnd type="arrow" w="med" len="med"/>
          </a:ln>
        </p:spPr>
      </p:cxnSp>
      <p:sp>
        <p:nvSpPr>
          <p:cNvPr id="22" name="Прямоугольник 21"/>
          <p:cNvSpPr/>
          <p:nvPr/>
        </p:nvSpPr>
        <p:spPr>
          <a:xfrm>
            <a:off x="3975100" y="1847850"/>
            <a:ext cx="1800225" cy="55403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000" kern="0" dirty="0">
                <a:solidFill>
                  <a:sysClr val="windowText" lastClr="000000">
                    <a:lumMod val="75000"/>
                    <a:lumOff val="25000"/>
                  </a:sysClr>
                </a:solidFill>
                <a:cs typeface="Arial" pitchFamily="34" charset="0"/>
              </a:rPr>
              <a:t>Передача данных по  сумме пополнения</a:t>
            </a:r>
            <a:r>
              <a:rPr lang="ru-RU" sz="1000" dirty="0">
                <a:solidFill>
                  <a:sysClr val="windowText" lastClr="000000">
                    <a:lumMod val="75000"/>
                    <a:lumOff val="25000"/>
                  </a:sysClr>
                </a:solidFill>
                <a:cs typeface="Arial" pitchFamily="34" charset="0"/>
              </a:rPr>
              <a:t> – </a:t>
            </a:r>
          </a:p>
          <a:p>
            <a:pPr algn="ctr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000" dirty="0">
                <a:solidFill>
                  <a:srgbClr val="FF0000"/>
                </a:solidFill>
                <a:cs typeface="Arial" pitchFamily="34" charset="0"/>
              </a:rPr>
              <a:t>30 секунд</a:t>
            </a:r>
          </a:p>
        </p:txBody>
      </p:sp>
      <p:sp>
        <p:nvSpPr>
          <p:cNvPr id="23" name="server"/>
          <p:cNvSpPr>
            <a:spLocks noEditPoints="1" noChangeArrowheads="1"/>
          </p:cNvSpPr>
          <p:nvPr/>
        </p:nvSpPr>
        <p:spPr bwMode="auto">
          <a:xfrm>
            <a:off x="5775325" y="1781175"/>
            <a:ext cx="1735138" cy="1568450"/>
          </a:xfrm>
          <a:custGeom>
            <a:avLst/>
            <a:gdLst>
              <a:gd name="T0" fmla="*/ 0 w 21600"/>
              <a:gd name="T1" fmla="*/ 0 h 21600"/>
              <a:gd name="T2" fmla="*/ 10800 w 21600"/>
              <a:gd name="T3" fmla="*/ 0 h 21600"/>
              <a:gd name="T4" fmla="*/ 21600 w 21600"/>
              <a:gd name="T5" fmla="*/ 0 h 21600"/>
              <a:gd name="T6" fmla="*/ 21600 w 21600"/>
              <a:gd name="T7" fmla="*/ 10800 h 21600"/>
              <a:gd name="T8" fmla="*/ 21600 w 21600"/>
              <a:gd name="T9" fmla="*/ 21600 h 21600"/>
              <a:gd name="T10" fmla="*/ 10800 w 21600"/>
              <a:gd name="T11" fmla="*/ 21600 h 21600"/>
              <a:gd name="T12" fmla="*/ 0 w 21600"/>
              <a:gd name="T13" fmla="*/ 21600 h 21600"/>
              <a:gd name="T14" fmla="*/ 0 w 21600"/>
              <a:gd name="T15" fmla="*/ 10800 h 21600"/>
              <a:gd name="T16" fmla="*/ 761 w 21600"/>
              <a:gd name="T17" fmla="*/ 22454 h 21600"/>
              <a:gd name="T18" fmla="*/ 21069 w 21600"/>
              <a:gd name="T19" fmla="*/ 28282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 extrusionOk="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  <a:path w="21600" h="21600" extrusionOk="0">
                <a:moveTo>
                  <a:pt x="1662" y="1709"/>
                </a:moveTo>
                <a:lnTo>
                  <a:pt x="9046" y="1709"/>
                </a:lnTo>
                <a:lnTo>
                  <a:pt x="9046" y="2331"/>
                </a:lnTo>
                <a:lnTo>
                  <a:pt x="1662" y="2331"/>
                </a:lnTo>
                <a:lnTo>
                  <a:pt x="1662" y="1709"/>
                </a:lnTo>
                <a:moveTo>
                  <a:pt x="0" y="4351"/>
                </a:moveTo>
                <a:lnTo>
                  <a:pt x="10892" y="4351"/>
                </a:lnTo>
                <a:lnTo>
                  <a:pt x="10892" y="14141"/>
                </a:lnTo>
                <a:lnTo>
                  <a:pt x="21600" y="14141"/>
                </a:lnTo>
                <a:moveTo>
                  <a:pt x="11631" y="1243"/>
                </a:moveTo>
                <a:lnTo>
                  <a:pt x="20492" y="1243"/>
                </a:lnTo>
                <a:lnTo>
                  <a:pt x="20492" y="1554"/>
                </a:lnTo>
                <a:lnTo>
                  <a:pt x="11631" y="1554"/>
                </a:lnTo>
                <a:lnTo>
                  <a:pt x="11631" y="1243"/>
                </a:lnTo>
                <a:moveTo>
                  <a:pt x="11631" y="3263"/>
                </a:moveTo>
                <a:lnTo>
                  <a:pt x="20492" y="3263"/>
                </a:lnTo>
                <a:lnTo>
                  <a:pt x="20492" y="3574"/>
                </a:lnTo>
                <a:lnTo>
                  <a:pt x="11631" y="3574"/>
                </a:lnTo>
                <a:lnTo>
                  <a:pt x="11631" y="3263"/>
                </a:lnTo>
                <a:moveTo>
                  <a:pt x="11631" y="6060"/>
                </a:moveTo>
                <a:lnTo>
                  <a:pt x="20492" y="6060"/>
                </a:lnTo>
                <a:lnTo>
                  <a:pt x="20492" y="6371"/>
                </a:lnTo>
                <a:lnTo>
                  <a:pt x="11631" y="6371"/>
                </a:lnTo>
                <a:lnTo>
                  <a:pt x="11631" y="6060"/>
                </a:lnTo>
                <a:moveTo>
                  <a:pt x="11631" y="8081"/>
                </a:moveTo>
                <a:lnTo>
                  <a:pt x="20308" y="8081"/>
                </a:lnTo>
                <a:lnTo>
                  <a:pt x="20308" y="8391"/>
                </a:lnTo>
                <a:lnTo>
                  <a:pt x="11631" y="8391"/>
                </a:lnTo>
                <a:lnTo>
                  <a:pt x="11631" y="8081"/>
                </a:lnTo>
                <a:moveTo>
                  <a:pt x="11631" y="4196"/>
                </a:moveTo>
                <a:lnTo>
                  <a:pt x="12369" y="4196"/>
                </a:lnTo>
                <a:lnTo>
                  <a:pt x="12369" y="4817"/>
                </a:lnTo>
                <a:lnTo>
                  <a:pt x="11631" y="4817"/>
                </a:lnTo>
                <a:lnTo>
                  <a:pt x="11631" y="4196"/>
                </a:lnTo>
                <a:moveTo>
                  <a:pt x="14400" y="4196"/>
                </a:moveTo>
                <a:lnTo>
                  <a:pt x="15138" y="4196"/>
                </a:lnTo>
                <a:lnTo>
                  <a:pt x="15138" y="4817"/>
                </a:lnTo>
                <a:lnTo>
                  <a:pt x="14400" y="4817"/>
                </a:lnTo>
                <a:lnTo>
                  <a:pt x="14400" y="4196"/>
                </a:lnTo>
                <a:moveTo>
                  <a:pt x="16985" y="4196"/>
                </a:moveTo>
                <a:lnTo>
                  <a:pt x="17723" y="4196"/>
                </a:lnTo>
                <a:lnTo>
                  <a:pt x="17723" y="4817"/>
                </a:lnTo>
                <a:lnTo>
                  <a:pt x="16985" y="4817"/>
                </a:lnTo>
                <a:lnTo>
                  <a:pt x="16985" y="4196"/>
                </a:lnTo>
                <a:moveTo>
                  <a:pt x="19754" y="4196"/>
                </a:moveTo>
                <a:lnTo>
                  <a:pt x="20492" y="4196"/>
                </a:lnTo>
                <a:lnTo>
                  <a:pt x="20492" y="4817"/>
                </a:lnTo>
                <a:lnTo>
                  <a:pt x="19754" y="4817"/>
                </a:lnTo>
                <a:lnTo>
                  <a:pt x="19754" y="4196"/>
                </a:lnTo>
                <a:moveTo>
                  <a:pt x="11631" y="9635"/>
                </a:moveTo>
                <a:lnTo>
                  <a:pt x="12369" y="9635"/>
                </a:lnTo>
                <a:lnTo>
                  <a:pt x="12369" y="10256"/>
                </a:lnTo>
                <a:lnTo>
                  <a:pt x="11631" y="10256"/>
                </a:lnTo>
                <a:lnTo>
                  <a:pt x="11631" y="9635"/>
                </a:lnTo>
                <a:moveTo>
                  <a:pt x="14400" y="9635"/>
                </a:moveTo>
                <a:lnTo>
                  <a:pt x="15138" y="9635"/>
                </a:lnTo>
                <a:lnTo>
                  <a:pt x="15138" y="10256"/>
                </a:lnTo>
                <a:lnTo>
                  <a:pt x="14400" y="10256"/>
                </a:lnTo>
                <a:lnTo>
                  <a:pt x="14400" y="9635"/>
                </a:lnTo>
                <a:moveTo>
                  <a:pt x="16985" y="9635"/>
                </a:moveTo>
                <a:lnTo>
                  <a:pt x="17723" y="9635"/>
                </a:lnTo>
                <a:lnTo>
                  <a:pt x="17723" y="10256"/>
                </a:lnTo>
                <a:lnTo>
                  <a:pt x="16985" y="10256"/>
                </a:lnTo>
                <a:lnTo>
                  <a:pt x="16985" y="9635"/>
                </a:lnTo>
                <a:moveTo>
                  <a:pt x="19754" y="9635"/>
                </a:moveTo>
                <a:lnTo>
                  <a:pt x="20492" y="9635"/>
                </a:lnTo>
                <a:lnTo>
                  <a:pt x="20492" y="10256"/>
                </a:lnTo>
                <a:lnTo>
                  <a:pt x="19754" y="10256"/>
                </a:lnTo>
                <a:lnTo>
                  <a:pt x="19754" y="9635"/>
                </a:lnTo>
                <a:moveTo>
                  <a:pt x="10892" y="14141"/>
                </a:moveTo>
                <a:lnTo>
                  <a:pt x="10892" y="15384"/>
                </a:lnTo>
                <a:lnTo>
                  <a:pt x="10892" y="20046"/>
                </a:lnTo>
                <a:lnTo>
                  <a:pt x="10892" y="21600"/>
                </a:lnTo>
                <a:lnTo>
                  <a:pt x="10892" y="14141"/>
                </a:lnTo>
                <a:moveTo>
                  <a:pt x="10892" y="4351"/>
                </a:moveTo>
                <a:lnTo>
                  <a:pt x="10892" y="3574"/>
                </a:lnTo>
                <a:lnTo>
                  <a:pt x="10892" y="932"/>
                </a:lnTo>
                <a:lnTo>
                  <a:pt x="10892" y="0"/>
                </a:lnTo>
                <a:lnTo>
                  <a:pt x="10892" y="4351"/>
                </a:lnTo>
              </a:path>
            </a:pathLst>
          </a:custGeom>
          <a:solidFill>
            <a:srgbClr val="FFFFCC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ru-RU" sz="1800" kern="0" dirty="0">
              <a:solidFill>
                <a:sysClr val="windowText" lastClr="000000"/>
              </a:solidFill>
            </a:endParaRPr>
          </a:p>
        </p:txBody>
      </p:sp>
      <p:sp>
        <p:nvSpPr>
          <p:cNvPr id="24" name="TextBox 23"/>
          <p:cNvSpPr txBox="1"/>
          <p:nvPr/>
        </p:nvSpPr>
        <p:spPr bwMode="auto">
          <a:xfrm>
            <a:off x="5768975" y="2281238"/>
            <a:ext cx="927100" cy="3079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700" b="1" kern="0" dirty="0">
                <a:solidFill>
                  <a:srgbClr val="FF0000"/>
                </a:solidFill>
              </a:rPr>
              <a:t>СЕРВЕР ИНТЕГРАТОРА</a:t>
            </a:r>
          </a:p>
        </p:txBody>
      </p:sp>
      <p:sp>
        <p:nvSpPr>
          <p:cNvPr id="25" name="Прямоугольник 24"/>
          <p:cNvSpPr/>
          <p:nvPr/>
        </p:nvSpPr>
        <p:spPr bwMode="auto">
          <a:xfrm>
            <a:off x="6642100" y="2789238"/>
            <a:ext cx="868363" cy="561975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ru-RU" sz="1000" b="1" kern="0" dirty="0">
              <a:solidFill>
                <a:sysClr val="windowText" lastClr="000000">
                  <a:lumMod val="75000"/>
                  <a:lumOff val="25000"/>
                </a:sysClr>
              </a:solidFill>
              <a:latin typeface="Segoe Print" panose="02000600000000000000" pitchFamily="2" charset="0"/>
              <a:cs typeface="Arial" pitchFamily="34" charset="0"/>
            </a:endParaRPr>
          </a:p>
          <a:p>
            <a:pPr algn="ctr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050" b="1" kern="0" dirty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+mn-lt"/>
                <a:cs typeface="Arial" pitchFamily="34" charset="0"/>
              </a:rPr>
              <a:t> платеж</a:t>
            </a:r>
          </a:p>
          <a:p>
            <a:pPr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ru-RU" sz="1000" b="1" kern="0" dirty="0">
              <a:solidFill>
                <a:sysClr val="windowText" lastClr="000000">
                  <a:lumMod val="75000"/>
                  <a:lumOff val="25000"/>
                </a:sysClr>
              </a:solidFill>
              <a:latin typeface="Segoe Print" panose="02000600000000000000" pitchFamily="2" charset="0"/>
              <a:cs typeface="Arial" pitchFamily="34" charset="0"/>
            </a:endParaRPr>
          </a:p>
        </p:txBody>
      </p:sp>
      <p:cxnSp>
        <p:nvCxnSpPr>
          <p:cNvPr id="26" name="Прямая со стрелкой 17"/>
          <p:cNvCxnSpPr>
            <a:cxnSpLocks noChangeShapeType="1"/>
          </p:cNvCxnSpPr>
          <p:nvPr/>
        </p:nvCxnSpPr>
        <p:spPr bwMode="auto">
          <a:xfrm>
            <a:off x="7612063" y="2565400"/>
            <a:ext cx="503237" cy="1368425"/>
          </a:xfrm>
          <a:prstGeom prst="straightConnector1">
            <a:avLst/>
          </a:prstGeom>
          <a:noFill/>
          <a:ln w="76200" algn="ctr">
            <a:solidFill>
              <a:srgbClr val="439639"/>
            </a:solidFill>
            <a:round/>
            <a:headEnd/>
            <a:tailEnd type="arrow" w="med" len="med"/>
          </a:ln>
        </p:spPr>
      </p:cxnSp>
      <p:sp>
        <p:nvSpPr>
          <p:cNvPr id="27" name="Прямоугольник 26"/>
          <p:cNvSpPr/>
          <p:nvPr/>
        </p:nvSpPr>
        <p:spPr>
          <a:xfrm>
            <a:off x="7227888" y="2738438"/>
            <a:ext cx="2497137" cy="55403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000" kern="0" dirty="0">
                <a:solidFill>
                  <a:sysClr val="windowText" lastClr="000000">
                    <a:lumMod val="75000"/>
                    <a:lumOff val="25000"/>
                  </a:sysClr>
                </a:solidFill>
                <a:cs typeface="Arial" pitchFamily="34" charset="0"/>
              </a:rPr>
              <a:t>Онлайн пополнение</a:t>
            </a:r>
          </a:p>
          <a:p>
            <a:pPr algn="ctr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000" kern="0" dirty="0">
                <a:solidFill>
                  <a:sysClr val="windowText" lastClr="000000">
                    <a:lumMod val="75000"/>
                    <a:lumOff val="25000"/>
                  </a:sysClr>
                </a:solidFill>
                <a:cs typeface="Arial" pitchFamily="34" charset="0"/>
              </a:rPr>
              <a:t> лицевого счета  </a:t>
            </a:r>
          </a:p>
          <a:p>
            <a:pPr algn="ctr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000" kern="0" dirty="0">
                <a:solidFill>
                  <a:sysClr val="windowText" lastClr="000000">
                    <a:lumMod val="75000"/>
                    <a:lumOff val="25000"/>
                  </a:sysClr>
                </a:solidFill>
                <a:cs typeface="Arial" pitchFamily="34" charset="0"/>
              </a:rPr>
              <a:t>– </a:t>
            </a:r>
            <a:r>
              <a:rPr lang="ru-RU" sz="1000" kern="0" dirty="0">
                <a:solidFill>
                  <a:srgbClr val="FF0000"/>
                </a:solidFill>
                <a:cs typeface="Arial" pitchFamily="34" charset="0"/>
              </a:rPr>
              <a:t>30 секунд</a:t>
            </a:r>
          </a:p>
        </p:txBody>
      </p:sp>
      <p:sp>
        <p:nvSpPr>
          <p:cNvPr id="28" name="Заголовок 1"/>
          <p:cNvSpPr txBox="1">
            <a:spLocks/>
          </p:cNvSpPr>
          <p:nvPr/>
        </p:nvSpPr>
        <p:spPr bwMode="auto">
          <a:xfrm>
            <a:off x="6819900" y="5084763"/>
            <a:ext cx="2627313" cy="801687"/>
          </a:xfrm>
          <a:prstGeom prst="rect">
            <a:avLst/>
          </a:prstGeom>
        </p:spPr>
        <p:txBody>
          <a:bodyPr anchor="ctr"/>
          <a:lstStyle/>
          <a:p>
            <a:pPr algn="ctr" eaLnBrk="1" fontAlgn="auto" hangingPunct="1">
              <a:lnSpc>
                <a:spcPct val="100000"/>
              </a:lnSpc>
              <a:spcAft>
                <a:spcPts val="0"/>
              </a:spcAft>
              <a:defRPr/>
            </a:pPr>
            <a:r>
              <a:rPr lang="ru-RU" sz="1600" b="1" kern="0" dirty="0">
                <a:solidFill>
                  <a:srgbClr val="00703C"/>
                </a:solidFill>
                <a:ea typeface="+mj-ea"/>
                <a:cs typeface="Arial" pitchFamily="34" charset="0"/>
              </a:rPr>
              <a:t>Школьная столовая/Буфет</a:t>
            </a:r>
            <a:endParaRPr lang="ru-RU" sz="1600" b="1" dirty="0">
              <a:solidFill>
                <a:srgbClr val="00703C"/>
              </a:solidFill>
              <a:ea typeface="+mj-ea"/>
              <a:cs typeface="Arial" pitchFamily="34" charset="0"/>
            </a:endParaRPr>
          </a:p>
        </p:txBody>
      </p:sp>
      <p:pic>
        <p:nvPicPr>
          <p:cNvPr id="29" name="Рисунок 2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526338" y="3983038"/>
            <a:ext cx="1257300" cy="123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30" name="Прямая со стрелкой 23"/>
          <p:cNvCxnSpPr>
            <a:cxnSpLocks noChangeShapeType="1"/>
          </p:cNvCxnSpPr>
          <p:nvPr/>
        </p:nvCxnSpPr>
        <p:spPr bwMode="auto">
          <a:xfrm>
            <a:off x="3529013" y="3381375"/>
            <a:ext cx="3175" cy="911225"/>
          </a:xfrm>
          <a:prstGeom prst="straightConnector1">
            <a:avLst/>
          </a:prstGeom>
          <a:noFill/>
          <a:ln w="76200" algn="ctr">
            <a:solidFill>
              <a:srgbClr val="439639"/>
            </a:solidFill>
            <a:round/>
            <a:headEnd/>
            <a:tailEnd type="arrow" w="med" len="med"/>
          </a:ln>
        </p:spPr>
      </p:cxnSp>
      <p:pic>
        <p:nvPicPr>
          <p:cNvPr id="31" name="Picture 2" descr="C:\Program Files\Microsoft Office\MEDIA\CAGCAT10\j0235319.wm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106738" y="4454525"/>
            <a:ext cx="782637" cy="1031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" name="Заголовок 1"/>
          <p:cNvSpPr txBox="1">
            <a:spLocks/>
          </p:cNvSpPr>
          <p:nvPr/>
        </p:nvSpPr>
        <p:spPr bwMode="auto">
          <a:xfrm>
            <a:off x="2794000" y="5421313"/>
            <a:ext cx="1554163" cy="860425"/>
          </a:xfrm>
          <a:prstGeom prst="rect">
            <a:avLst/>
          </a:prstGeom>
        </p:spPr>
        <p:txBody>
          <a:bodyPr anchor="ctr"/>
          <a:lstStyle/>
          <a:p>
            <a:pPr algn="ctr" eaLnBrk="1" fontAlgn="auto" hangingPunct="1">
              <a:lnSpc>
                <a:spcPct val="100000"/>
              </a:lnSpc>
              <a:spcAft>
                <a:spcPts val="0"/>
              </a:spcAft>
              <a:defRPr/>
            </a:pPr>
            <a:r>
              <a:rPr lang="ru-RU" sz="1600" b="1" kern="0" dirty="0">
                <a:solidFill>
                  <a:srgbClr val="00703C"/>
                </a:solidFill>
                <a:ea typeface="+mj-ea"/>
                <a:cs typeface="Arial" pitchFamily="34" charset="0"/>
              </a:rPr>
              <a:t>Комбинат питания</a:t>
            </a:r>
            <a:endParaRPr lang="ru-RU" sz="1600" b="1" dirty="0">
              <a:solidFill>
                <a:srgbClr val="00703C"/>
              </a:solidFill>
              <a:ea typeface="+mj-ea"/>
              <a:cs typeface="Arial" pitchFamily="34" charset="0"/>
            </a:endParaRPr>
          </a:p>
        </p:txBody>
      </p:sp>
      <p:sp>
        <p:nvSpPr>
          <p:cNvPr id="33" name="Прямоугольник 32"/>
          <p:cNvSpPr/>
          <p:nvPr/>
        </p:nvSpPr>
        <p:spPr bwMode="auto">
          <a:xfrm>
            <a:off x="3603625" y="3390900"/>
            <a:ext cx="1892300" cy="70802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000" kern="0" dirty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+mn-lt"/>
                <a:cs typeface="Arial" pitchFamily="34" charset="0"/>
              </a:rPr>
              <a:t>Перечисление денежных средств на р/с Комбината Питания- следующий рабочий день</a:t>
            </a:r>
          </a:p>
        </p:txBody>
      </p:sp>
      <p:pic>
        <p:nvPicPr>
          <p:cNvPr id="34" name="Рисунок 1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03275" y="1962150"/>
            <a:ext cx="931863" cy="931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" name="Рисунок 14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711" r="2666" b="5751"/>
          <a:stretch>
            <a:fillRect/>
          </a:stretch>
        </p:blipFill>
        <p:spPr bwMode="auto">
          <a:xfrm rot="897487">
            <a:off x="6923088" y="4276725"/>
            <a:ext cx="930275" cy="920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Прямоугольник 46"/>
          <p:cNvSpPr/>
          <p:nvPr/>
        </p:nvSpPr>
        <p:spPr>
          <a:xfrm>
            <a:off x="0" y="81037"/>
            <a:ext cx="10237008" cy="1835292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atin typeface="Arial Narrow" panose="020B0606020202030204" pitchFamily="34" charset="0"/>
            </a:endParaRP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295275" y="3322638"/>
            <a:ext cx="9467850" cy="3933825"/>
          </a:xfrm>
          <a:prstGeom prst="rect">
            <a:avLst/>
          </a:prstGeom>
          <a:noFill/>
          <a:ln>
            <a:noFill/>
          </a:ln>
          <a:effectLst/>
          <a:extLst>
            <a:ext uri="{FAA26D3D-D897-4be2-8F04-BA451C77F1D7}"/>
          </a:extLst>
        </p:spPr>
        <p:txBody>
          <a:bodyPr lIns="0" tIns="0" rIns="0" bIns="0"/>
          <a:lstStyle/>
          <a:p>
            <a:pPr defTabSz="914400">
              <a:lnSpc>
                <a:spcPct val="95000"/>
              </a:lnSpc>
              <a:defRPr/>
            </a:pPr>
            <a:endParaRPr lang="en-US" sz="1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Line 59"/>
          <p:cNvSpPr>
            <a:spLocks noChangeShapeType="1"/>
          </p:cNvSpPr>
          <p:nvPr/>
        </p:nvSpPr>
        <p:spPr bwMode="auto">
          <a:xfrm flipH="1">
            <a:off x="-1" y="754137"/>
            <a:ext cx="10277474" cy="45719"/>
          </a:xfrm>
          <a:prstGeom prst="line">
            <a:avLst/>
          </a:prstGeom>
          <a:noFill/>
          <a:ln w="50800">
            <a:solidFill>
              <a:srgbClr val="00B050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0" y="57150"/>
            <a:ext cx="5603875" cy="67310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511175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66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Разделение баланса карты</a:t>
            </a:r>
          </a:p>
        </p:txBody>
      </p:sp>
      <p:cxnSp>
        <p:nvCxnSpPr>
          <p:cNvPr id="6" name="Прямая со стрелкой 5"/>
          <p:cNvCxnSpPr/>
          <p:nvPr/>
        </p:nvCxnSpPr>
        <p:spPr>
          <a:xfrm>
            <a:off x="6689725" y="3789363"/>
            <a:ext cx="0" cy="257175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611188" y="1074738"/>
            <a:ext cx="8270875" cy="584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1600" b="1" dirty="0">
                <a:solidFill>
                  <a:srgbClr val="FF0000"/>
                </a:solidFill>
                <a:latin typeface="+mn-lt"/>
              </a:rPr>
              <a:t>Рекомендуется регулярно осуществлять пополнение Лицевого счета </a:t>
            </a:r>
          </a:p>
          <a:p>
            <a:pPr algn="ctr">
              <a:defRPr/>
            </a:pPr>
            <a:r>
              <a:rPr lang="ru-RU" sz="1600" b="1" dirty="0">
                <a:solidFill>
                  <a:srgbClr val="FF0000"/>
                </a:solidFill>
                <a:latin typeface="+mn-lt"/>
              </a:rPr>
              <a:t>на все необходимые ребенку типы питания.</a:t>
            </a:r>
            <a:endParaRPr lang="en-US" sz="1600" b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9" name="Заголовок 1"/>
          <p:cNvSpPr txBox="1">
            <a:spLocks/>
          </p:cNvSpPr>
          <p:nvPr/>
        </p:nvSpPr>
        <p:spPr bwMode="auto">
          <a:xfrm>
            <a:off x="973138" y="3240088"/>
            <a:ext cx="2917825" cy="876300"/>
          </a:xfrm>
          <a:prstGeom prst="rect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0" tIns="0" rIns="0" bIns="0" anchor="ctr"/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 b="1" baseline="0">
                <a:solidFill>
                  <a:schemeClr val="dk1"/>
                </a:solidFill>
                <a:latin typeface="Arial" pitchFamily="34" charset="0"/>
                <a:ea typeface="+mn-ea"/>
                <a:cs typeface="+mn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ru-RU" kern="0" dirty="0" smtClean="0">
                <a:solidFill>
                  <a:srgbClr val="00703C"/>
                </a:solidFill>
                <a:latin typeface="+mn-lt"/>
              </a:rPr>
              <a:t>Горячее питание</a:t>
            </a:r>
            <a:endParaRPr lang="ru-RU" kern="0" dirty="0">
              <a:solidFill>
                <a:srgbClr val="00703C"/>
              </a:solidFill>
              <a:latin typeface="+mn-lt"/>
            </a:endParaRPr>
          </a:p>
        </p:txBody>
      </p:sp>
      <p:sp>
        <p:nvSpPr>
          <p:cNvPr id="10" name="Заголовок 1"/>
          <p:cNvSpPr txBox="1">
            <a:spLocks/>
          </p:cNvSpPr>
          <p:nvPr/>
        </p:nvSpPr>
        <p:spPr>
          <a:xfrm>
            <a:off x="5140325" y="3254375"/>
            <a:ext cx="2951163" cy="874713"/>
          </a:xfrm>
          <a:prstGeom prst="rect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>
            <a:lvl1pPr algn="l" defTabSz="914400" rtl="0" eaLnBrk="1" latinLnBrk="0" hangingPunct="1">
              <a:spcBef>
                <a:spcPct val="0"/>
              </a:spcBef>
              <a:buNone/>
              <a:defRPr sz="2200" kern="1200">
                <a:solidFill>
                  <a:srgbClr val="007A3C"/>
                </a:solidFill>
                <a:latin typeface="Fedra Serif A Pro Bold LF" pitchFamily="18" charset="0"/>
                <a:ea typeface="Fedra Serif A Pro Bold LF" pitchFamily="18" charset="0"/>
                <a:cs typeface="+mj-cs"/>
              </a:defRPr>
            </a:lvl1pPr>
          </a:lstStyle>
          <a:p>
            <a:pPr algn="ctr">
              <a:defRPr/>
            </a:pPr>
            <a:r>
              <a:rPr lang="ru-RU" sz="2000" b="1" dirty="0" smtClean="0">
                <a:latin typeface="+mn-lt"/>
              </a:rPr>
              <a:t>Буфет </a:t>
            </a:r>
            <a:endParaRPr lang="ru-RU" sz="2000" b="1" dirty="0">
              <a:latin typeface="+mn-lt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408113" y="4325938"/>
            <a:ext cx="3148747" cy="830997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1600" b="1" dirty="0">
                <a:solidFill>
                  <a:schemeClr val="tx1"/>
                </a:solidFill>
                <a:latin typeface="+mn-lt"/>
              </a:rPr>
              <a:t>Деньги, зачисленные на горячее </a:t>
            </a:r>
          </a:p>
          <a:p>
            <a:pPr>
              <a:defRPr/>
            </a:pPr>
            <a:r>
              <a:rPr lang="ru-RU" sz="1600" b="1" dirty="0">
                <a:solidFill>
                  <a:schemeClr val="tx1"/>
                </a:solidFill>
                <a:latin typeface="+mn-lt"/>
              </a:rPr>
              <a:t>питание, не могут быть </a:t>
            </a:r>
          </a:p>
          <a:p>
            <a:pPr>
              <a:defRPr/>
            </a:pPr>
            <a:r>
              <a:rPr lang="ru-RU" sz="1600" b="1" dirty="0">
                <a:solidFill>
                  <a:schemeClr val="tx1"/>
                </a:solidFill>
                <a:latin typeface="+mn-lt"/>
              </a:rPr>
              <a:t>потрачены в буфете*</a:t>
            </a:r>
          </a:p>
        </p:txBody>
      </p:sp>
      <p:pic>
        <p:nvPicPr>
          <p:cNvPr id="12" name="Рисунок 2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36650" y="4465638"/>
            <a:ext cx="271463" cy="271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Рисунок 2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45100" y="4405313"/>
            <a:ext cx="269875" cy="271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TextBox 13"/>
          <p:cNvSpPr txBox="1"/>
          <p:nvPr/>
        </p:nvSpPr>
        <p:spPr>
          <a:xfrm>
            <a:off x="5595938" y="4338638"/>
            <a:ext cx="2389629" cy="892552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1600" b="1" dirty="0">
                <a:solidFill>
                  <a:schemeClr val="tx1"/>
                </a:solidFill>
                <a:latin typeface="+mn-lt"/>
              </a:rPr>
              <a:t>Возможность установки </a:t>
            </a:r>
          </a:p>
          <a:p>
            <a:pPr>
              <a:defRPr/>
            </a:pPr>
            <a:r>
              <a:rPr lang="ru-RU" sz="1600" b="1" dirty="0">
                <a:solidFill>
                  <a:schemeClr val="tx1"/>
                </a:solidFill>
                <a:latin typeface="+mn-lt"/>
              </a:rPr>
              <a:t>дневного лимита</a:t>
            </a:r>
          </a:p>
          <a:p>
            <a:pPr>
              <a:defRPr/>
            </a:pPr>
            <a:endParaRPr lang="ru-RU" dirty="0"/>
          </a:p>
        </p:txBody>
      </p:sp>
      <p:pic>
        <p:nvPicPr>
          <p:cNvPr id="15" name="Рисунок 2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37163" y="5300663"/>
            <a:ext cx="269875" cy="271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TextBox 15"/>
          <p:cNvSpPr txBox="1"/>
          <p:nvPr/>
        </p:nvSpPr>
        <p:spPr>
          <a:xfrm>
            <a:off x="5595938" y="5332413"/>
            <a:ext cx="2794226" cy="646331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1600" b="1" dirty="0">
                <a:solidFill>
                  <a:schemeClr val="tx1"/>
                </a:solidFill>
                <a:latin typeface="+mn-lt"/>
              </a:rPr>
              <a:t>Подробный отчет  о покупке.</a:t>
            </a:r>
          </a:p>
          <a:p>
            <a:pPr>
              <a:defRPr/>
            </a:pPr>
            <a:endParaRPr lang="ru-RU" b="1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420813" y="5300663"/>
            <a:ext cx="2397772" cy="5847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1600" b="1" dirty="0">
                <a:solidFill>
                  <a:schemeClr val="tx1"/>
                </a:solidFill>
                <a:latin typeface="+mn-lt"/>
              </a:rPr>
              <a:t>Контроль полноценного </a:t>
            </a:r>
          </a:p>
          <a:p>
            <a:pPr>
              <a:defRPr/>
            </a:pPr>
            <a:r>
              <a:rPr lang="ru-RU" sz="1600" b="1" dirty="0">
                <a:solidFill>
                  <a:schemeClr val="tx1"/>
                </a:solidFill>
                <a:latin typeface="+mn-lt"/>
              </a:rPr>
              <a:t>питания ребенка</a:t>
            </a:r>
          </a:p>
        </p:txBody>
      </p:sp>
      <p:pic>
        <p:nvPicPr>
          <p:cNvPr id="18" name="Рисунок 28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36650" y="5324475"/>
            <a:ext cx="271463" cy="271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9" name="Прямая со стрелкой 18"/>
          <p:cNvCxnSpPr/>
          <p:nvPr/>
        </p:nvCxnSpPr>
        <p:spPr>
          <a:xfrm>
            <a:off x="2339975" y="2997200"/>
            <a:ext cx="0" cy="257175"/>
          </a:xfrm>
          <a:prstGeom prst="straightConnector1">
            <a:avLst/>
          </a:prstGeom>
          <a:ln w="28575">
            <a:solidFill>
              <a:schemeClr val="accent1"/>
            </a:solidFill>
            <a:tailEnd type="arrow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/>
          <p:nvPr/>
        </p:nvCxnSpPr>
        <p:spPr>
          <a:xfrm>
            <a:off x="6804025" y="3011488"/>
            <a:ext cx="0" cy="257175"/>
          </a:xfrm>
          <a:prstGeom prst="straightConnector1">
            <a:avLst/>
          </a:prstGeom>
          <a:ln w="28575">
            <a:solidFill>
              <a:schemeClr val="accent1"/>
            </a:solidFill>
            <a:tailEnd type="arrow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/>
          <p:nvPr/>
        </p:nvCxnSpPr>
        <p:spPr>
          <a:xfrm>
            <a:off x="4643438" y="2781300"/>
            <a:ext cx="0" cy="21590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>
            <a:off x="2339975" y="2997200"/>
            <a:ext cx="4464050" cy="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23" name="TextBox 33"/>
          <p:cNvSpPr txBox="1">
            <a:spLocks noChangeArrowheads="1"/>
          </p:cNvSpPr>
          <p:nvPr/>
        </p:nvSpPr>
        <p:spPr bwMode="auto">
          <a:xfrm>
            <a:off x="1065213" y="6351648"/>
            <a:ext cx="715645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1000" i="1" dirty="0">
                <a:solidFill>
                  <a:srgbClr val="00703C"/>
                </a:solidFill>
              </a:rPr>
              <a:t>* При необходимости в личном кабинете родителя </a:t>
            </a:r>
            <a:r>
              <a:rPr lang="ru-RU" altLang="ru-RU" sz="1000" i="1" dirty="0" smtClean="0">
                <a:solidFill>
                  <a:srgbClr val="00703C"/>
                </a:solidFill>
              </a:rPr>
              <a:t>предоставляется </a:t>
            </a:r>
            <a:r>
              <a:rPr lang="ru-RU" altLang="ru-RU" sz="1000" i="1" dirty="0">
                <a:solidFill>
                  <a:srgbClr val="00703C"/>
                </a:solidFill>
              </a:rPr>
              <a:t>бесплатная услуга «</a:t>
            </a:r>
            <a:r>
              <a:rPr lang="ru-RU" altLang="ru-RU" sz="1000" i="1" dirty="0" err="1">
                <a:solidFill>
                  <a:srgbClr val="00703C"/>
                </a:solidFill>
              </a:rPr>
              <a:t>Автоперевод</a:t>
            </a:r>
            <a:r>
              <a:rPr lang="ru-RU" altLang="ru-RU" sz="1000" i="1" dirty="0">
                <a:solidFill>
                  <a:srgbClr val="00703C"/>
                </a:solidFill>
              </a:rPr>
              <a:t>» с горячего питания на буфет при особых условиях.</a:t>
            </a:r>
          </a:p>
        </p:txBody>
      </p:sp>
      <p:pic>
        <p:nvPicPr>
          <p:cNvPr id="2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57322" y="1659513"/>
            <a:ext cx="1749716" cy="11057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3703</TotalTime>
  <Words>1089</Words>
  <Application>Microsoft Office PowerPoint</Application>
  <PresentationFormat>Произвольный</PresentationFormat>
  <Paragraphs>224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</vt:vector>
  </TitlesOfParts>
  <Company>OOO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Дмитрий Иванов</dc:creator>
  <cp:lastModifiedBy>nordk</cp:lastModifiedBy>
  <cp:revision>262</cp:revision>
  <dcterms:created xsi:type="dcterms:W3CDTF">2012-07-31T12:30:24Z</dcterms:created>
  <dcterms:modified xsi:type="dcterms:W3CDTF">2018-08-23T07:56:03Z</dcterms:modified>
</cp:coreProperties>
</file>